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autoCompressPictures="0">
  <p:sldMasterIdLst>
    <p:sldMasterId id="2147483648" r:id="rId1"/>
    <p:sldMasterId id="2147483651" r:id="rId2"/>
  </p:sldMasterIdLst>
  <p:notesMasterIdLst>
    <p:notesMasterId r:id="rId43"/>
  </p:notesMasterIdLst>
  <p:sldIdLst>
    <p:sldId id="256" r:id="rId3"/>
    <p:sldId id="257" r:id="rId4"/>
    <p:sldId id="323" r:id="rId5"/>
    <p:sldId id="325" r:id="rId6"/>
    <p:sldId id="324" r:id="rId7"/>
    <p:sldId id="326" r:id="rId8"/>
    <p:sldId id="329" r:id="rId9"/>
    <p:sldId id="328" r:id="rId10"/>
    <p:sldId id="322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320" r:id="rId24"/>
    <p:sldId id="272" r:id="rId25"/>
    <p:sldId id="273" r:id="rId26"/>
    <p:sldId id="274" r:id="rId27"/>
    <p:sldId id="275" r:id="rId28"/>
    <p:sldId id="276" r:id="rId29"/>
    <p:sldId id="303" r:id="rId30"/>
    <p:sldId id="304" r:id="rId31"/>
    <p:sldId id="305" r:id="rId32"/>
    <p:sldId id="306" r:id="rId33"/>
    <p:sldId id="307" r:id="rId34"/>
    <p:sldId id="321" r:id="rId35"/>
    <p:sldId id="311" r:id="rId36"/>
    <p:sldId id="312" r:id="rId37"/>
    <p:sldId id="314" r:id="rId38"/>
    <p:sldId id="315" r:id="rId39"/>
    <p:sldId id="317" r:id="rId40"/>
    <p:sldId id="313" r:id="rId41"/>
    <p:sldId id="288" r:id="rId42"/>
  </p:sldIdLst>
  <p:sldSz cx="9144000" cy="6858000" type="screen4x3"/>
  <p:notesSz cx="9601200" cy="7315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54" roundtripDataSignature="AMtx7mjCMaPYeQOzLrWwE1Gz2eQx8qf6s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2A85"/>
    <a:srgbClr val="0261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E4856DD-0A9C-438F-9787-441DB3EC0B9B}">
  <a:tblStyle styleId="{FE4856DD-0A9C-438F-9787-441DB3EC0B9B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34"/>
    <p:restoredTop sz="67228"/>
  </p:normalViewPr>
  <p:slideViewPr>
    <p:cSldViewPr snapToGrid="0" snapToObjects="1">
      <p:cViewPr varScale="1">
        <p:scale>
          <a:sx n="118" d="100"/>
          <a:sy n="118" d="100"/>
        </p:scale>
        <p:origin x="3360" y="192"/>
      </p:cViewPr>
      <p:guideLst/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55" Type="http://schemas.openxmlformats.org/officeDocument/2006/relationships/presProps" Target="presProp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58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57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notesMaster" Target="notesMasters/notesMaster1.xml"/><Relationship Id="rId56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438458" y="2"/>
            <a:ext cx="4160520" cy="367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1" name="Google Shape;3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4" name="Google Shape;44;p4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45" name="Google Shape;45;p40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4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72" name="Google Shape;72;p41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2" name="Google Shape;102;p4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03" name="Google Shape;103;p42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3" name="Google Shape;123;p4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24" name="Google Shape;124;p43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38" name="Google Shape;13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51" name="Google Shape;15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58" name="Google Shape;15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1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65" name="Google Shape;16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72" name="Google Shape;172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80" name="Google Shape;180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400" dirty="0"/>
          </a:p>
        </p:txBody>
      </p:sp>
      <p:sp>
        <p:nvSpPr>
          <p:cNvPr id="37" name="Google Shape;3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9" name="Google Shape;189;p1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90" name="Google Shape;190;p15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0" name="Google Shape;200;p1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01" name="Google Shape;201;p16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520" cy="367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21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400" dirty="0"/>
          </a:p>
        </p:txBody>
      </p:sp>
      <p:sp>
        <p:nvSpPr>
          <p:cNvPr id="37" name="Google Shape;3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728629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6" name="Google Shape;226;p3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27" name="Google Shape;227;p34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23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64" name="Google Shape;264;p3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265" name="Google Shape;265;p35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24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2" name="Google Shape;302;p3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03" name="Google Shape;303;p36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25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41" name="Google Shape;341;p3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42" name="Google Shape;342;p3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26</a:t>
            </a:fld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g7226799cf1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82" name="Google Shape;382;g7226799cf1_0_2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383" name="Google Shape;383;g7226799cf1_0_2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27</a:t>
            </a:fld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9" name="Google Shape;129;p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30" name="Google Shape;130;p7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28</a:t>
            </a:fld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9" name="Google Shape;159;p53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60" name="Google Shape;160;p53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29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400" dirty="0"/>
          </a:p>
        </p:txBody>
      </p:sp>
      <p:sp>
        <p:nvSpPr>
          <p:cNvPr id="37" name="Google Shape;3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4230106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1" name="Google Shape;171;p8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72" name="Google Shape;172;p8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30</a:t>
            </a:fld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4" name="Google Shape;184;p9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85" name="Google Shape;185;p9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31</a:t>
            </a:fld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8" name="Google Shape;198;p5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00" cy="288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99" name="Google Shape;199;p54:notes"/>
          <p:cNvSpPr txBox="1">
            <a:spLocks noGrp="1"/>
          </p:cNvSpPr>
          <p:nvPr>
            <p:ph type="sldNum" idx="12"/>
          </p:nvPr>
        </p:nvSpPr>
        <p:spPr>
          <a:xfrm>
            <a:off x="5438458" y="6948171"/>
            <a:ext cx="4160400" cy="3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/>
              <a:t>32</a:t>
            </a:fld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400" dirty="0"/>
          </a:p>
        </p:txBody>
      </p:sp>
      <p:sp>
        <p:nvSpPr>
          <p:cNvPr id="37" name="Google Shape;3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6381821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5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0" name="Google Shape;11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18" name="Google Shape;118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18" name="Google Shape;118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43808076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18" name="Google Shape;118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79090161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6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18" name="Google Shape;118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6930742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26" name="Google Shape;126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2400" dirty="0"/>
          </a:p>
        </p:txBody>
      </p:sp>
      <p:sp>
        <p:nvSpPr>
          <p:cNvPr id="37" name="Google Shape;3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6116728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5" name="Google Shape;535;p70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536" name="Google Shape;536;p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400" dirty="0"/>
          </a:p>
        </p:txBody>
      </p:sp>
      <p:sp>
        <p:nvSpPr>
          <p:cNvPr id="37" name="Google Shape;3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2835951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400" dirty="0"/>
          </a:p>
        </p:txBody>
      </p:sp>
      <p:sp>
        <p:nvSpPr>
          <p:cNvPr id="37" name="Google Shape;3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680361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800" dirty="0"/>
          </a:p>
        </p:txBody>
      </p:sp>
      <p:sp>
        <p:nvSpPr>
          <p:cNvPr id="37" name="Google Shape;3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235940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400" dirty="0"/>
          </a:p>
        </p:txBody>
      </p:sp>
      <p:sp>
        <p:nvSpPr>
          <p:cNvPr id="37" name="Google Shape;3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6188535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4:notes"/>
          <p:cNvSpPr txBox="1">
            <a:spLocks noGrp="1"/>
          </p:cNvSpPr>
          <p:nvPr>
            <p:ph type="body" idx="1"/>
          </p:nvPr>
        </p:nvSpPr>
        <p:spPr>
          <a:xfrm>
            <a:off x="960120" y="3520439"/>
            <a:ext cx="7680960" cy="288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50" tIns="48325" rIns="96650" bIns="483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sz="1400" dirty="0"/>
          </a:p>
        </p:txBody>
      </p:sp>
      <p:sp>
        <p:nvSpPr>
          <p:cNvPr id="37" name="Google Shape;3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03970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3"/>
          <p:cNvSpPr/>
          <p:nvPr/>
        </p:nvSpPr>
        <p:spPr>
          <a:xfrm>
            <a:off x="0" y="243840"/>
            <a:ext cx="9144000" cy="4988560"/>
          </a:xfrm>
          <a:prstGeom prst="rect">
            <a:avLst/>
          </a:prstGeom>
          <a:blipFill rotWithShape="1">
            <a:blip r:embed="rId2">
              <a:alphaModFix/>
            </a:blip>
            <a:tile tx="0" ty="0" sx="80000" sy="80000" flip="none" algn="tl"/>
          </a:blip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3"/>
          <p:cNvSpPr txBox="1">
            <a:spLocks noGrp="1"/>
          </p:cNvSpPr>
          <p:nvPr>
            <p:ph type="ctrTitle"/>
          </p:nvPr>
        </p:nvSpPr>
        <p:spPr>
          <a:xfrm>
            <a:off x="685800" y="2043587"/>
            <a:ext cx="7772400" cy="14672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3"/>
          <p:cNvSpPr txBox="1">
            <a:spLocks noGrp="1"/>
          </p:cNvSpPr>
          <p:nvPr>
            <p:ph type="subTitle" idx="1"/>
          </p:nvPr>
        </p:nvSpPr>
        <p:spPr>
          <a:xfrm>
            <a:off x="685800" y="5374529"/>
            <a:ext cx="7772400" cy="593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1920"/>
              <a:buNone/>
              <a:defRPr sz="3200" b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SzPts val="2420"/>
              <a:buNone/>
              <a:defRPr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Calibri"/>
              <a:buNone/>
              <a:defRPr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3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2" name="Google Shape;22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2400" y="6590918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23"/>
          <p:cNvSpPr txBox="1"/>
          <p:nvPr/>
        </p:nvSpPr>
        <p:spPr>
          <a:xfrm>
            <a:off x="685800" y="664882"/>
            <a:ext cx="7772400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CSE 390B, Winter 2023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23"/>
          <p:cNvSpPr txBox="1"/>
          <p:nvPr/>
        </p:nvSpPr>
        <p:spPr>
          <a:xfrm>
            <a:off x="685800" y="1214004"/>
            <a:ext cx="8252138" cy="577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A85"/>
              </a:buClr>
              <a:buSzPts val="1920"/>
              <a:buFont typeface="Noto Sans Symbols"/>
              <a:buNone/>
            </a:pPr>
            <a:r>
              <a:rPr lang="en-US"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Building Academic Success Through Bottom-Up Computing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3;p22">
            <a:extLst>
              <a:ext uri="{FF2B5EF4-FFF2-40B4-BE49-F238E27FC236}">
                <a16:creationId xmlns:a16="http://schemas.microsoft.com/office/drawing/2014/main" id="{476A9FA1-2599-529C-D9A5-684EEAA83A13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" name="Google Shape;14;p22">
            <a:extLst>
              <a:ext uri="{FF2B5EF4-FFF2-40B4-BE49-F238E27FC236}">
                <a16:creationId xmlns:a16="http://schemas.microsoft.com/office/drawing/2014/main" id="{A0E347E7-5905-705A-73BA-4FE0042C1D5E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6;p22">
            <a:extLst>
              <a:ext uri="{FF2B5EF4-FFF2-40B4-BE49-F238E27FC236}">
                <a16:creationId xmlns:a16="http://schemas.microsoft.com/office/drawing/2014/main" id="{D4CF40D4-F2CA-1986-3AF5-B604A8B6B5CA}"/>
              </a:ext>
            </a:extLst>
          </p:cNvPr>
          <p:cNvSpPr txBox="1"/>
          <p:nvPr userDrawn="1"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13: Student Wellness &amp; The Assembler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5;p22">
            <a:extLst>
              <a:ext uri="{FF2B5EF4-FFF2-40B4-BE49-F238E27FC236}">
                <a16:creationId xmlns:a16="http://schemas.microsoft.com/office/drawing/2014/main" id="{2FC88F87-C3CA-67D8-F065-B1143803306B}"/>
              </a:ext>
            </a:extLst>
          </p:cNvPr>
          <p:cNvSpPr txBox="1"/>
          <p:nvPr userDrawn="1"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Winter 2023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C26151-5C6A-CF4A-0C60-8D270CB20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2909F1-792C-0900-4104-29E29C5D8C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D95F13-BE28-50D6-891D-25D565AD6B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18DA95-76AC-898E-8D5D-1E9B565D7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CCA73-B50B-274B-A78C-A6E6A3AB2802}" type="datetimeFigureOut">
              <a:rPr lang="en-US" smtClean="0"/>
              <a:t>2/13/23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8780C5-302E-49E6-40FA-E2B2ED434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C1AB6F-FA0B-8CF9-E322-2D5CE875F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30E2-1373-D64E-9311-03D15A473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603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DFEB8-46A6-BD98-5A1C-555BC4D2A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71B9E1-12E4-559F-B6D5-79031AC361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9747B7-2165-75F8-4EFD-D5D83AA7A7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F69F13-96BC-5C2D-45E1-6BCA420AC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CCA73-B50B-274B-A78C-A6E6A3AB2802}" type="datetimeFigureOut">
              <a:rPr lang="en-US" smtClean="0"/>
              <a:t>2/13/23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57311C-A59F-BB9A-A3A1-509E8D907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D59C81-7A29-94A3-37FA-EDD23F89D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30E2-1373-D64E-9311-03D15A473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5381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DA537-D019-358D-5288-5003882E6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3394E8-0EB0-6D8E-2610-2F1847F4AC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9D8404-2D07-7167-7E96-C687FF100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CCA73-B50B-274B-A78C-A6E6A3AB2802}" type="datetimeFigureOut">
              <a:rPr lang="en-US" smtClean="0"/>
              <a:t>2/13/23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234055-6C23-F3F4-2EB6-E74608FE0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2A286C-BAE1-39BC-09C7-9AACACAF1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30E2-1373-D64E-9311-03D15A473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7496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C46334-BB41-DBB2-8DDA-D062F9AFBC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3DE1BE-C5A1-7014-68F3-7547E9F734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E6374D-4368-A5D3-D49A-5D3880D4C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CCA73-B50B-274B-A78C-A6E6A3AB2802}" type="datetimeFigureOut">
              <a:rPr lang="en-US" smtClean="0"/>
              <a:t>2/13/23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130A53-7C0F-9B93-4F95-354F23463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F7F82A-862A-8489-9D4D-E51330E5C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30E2-1373-D64E-9311-03D15A473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988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60680" algn="l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  <a:defRPr sz="2600" b="0"/>
            </a:lvl1pPr>
            <a:lvl2pPr marL="914400" lvl="1" indent="-382269" algn="l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Font typeface="Noto Sans Symbols"/>
              <a:buChar char="▪"/>
              <a:defRPr sz="2200"/>
            </a:lvl2pPr>
            <a:lvl3pPr marL="1371600" lvl="2" indent="-36830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800"/>
              <a:buFont typeface="Calibri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Calibri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8" name="Google Shape;28;p2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282393-501D-7B15-55FB-B7A0172338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AAC1AB-A700-8A98-D8BE-AA4AE91B86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7FF109-26E5-37E0-9C78-A6E784532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CCA73-B50B-274B-A78C-A6E6A3AB2802}" type="datetimeFigureOut">
              <a:rPr lang="en-US" smtClean="0"/>
              <a:t>2/13/23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9EAFA9-9E17-4508-3731-6FCF7C023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7CDA76-C7C2-F7B1-E1AE-BE13988DA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30E2-1373-D64E-9311-03D15A473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285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C6BAA1-3ED3-083C-866E-42EBCCD0F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139E3F-2CA4-C8E4-3441-347C9982A2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229CC-4409-A554-E2F7-B22F8D62B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CCA73-B50B-274B-A78C-A6E6A3AB2802}" type="datetimeFigureOut">
              <a:rPr lang="en-US" smtClean="0"/>
              <a:t>2/13/23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E800A6-AA44-D70B-6EE1-5674864FD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618566-A275-F184-D53D-35E7BFC23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30E2-1373-D64E-9311-03D15A473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082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66E90-D73C-FCC9-1C5F-54D2051C8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9CDAE2-CC9B-3228-060C-194584D764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195600-7F0F-F82C-8B22-ED993D0D0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CCA73-B50B-274B-A78C-A6E6A3AB2802}" type="datetimeFigureOut">
              <a:rPr lang="en-US" smtClean="0"/>
              <a:t>2/13/23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603C08-8AB7-5D72-FC93-17A6160F0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C430BB-C2FD-760D-0CAA-FF5BF0003A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30E2-1373-D64E-9311-03D15A473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94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34BAB-6FF1-A2C5-DBA5-D700454E6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C8DA07-C525-F192-B68E-0CC010D3A7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A46C82-DD72-3155-84DF-F0912BB47C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272A74-E33C-76E2-8BD2-5FDFAC8B3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CCA73-B50B-274B-A78C-A6E6A3AB2802}" type="datetimeFigureOut">
              <a:rPr lang="en-US" smtClean="0"/>
              <a:t>2/13/23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BB91A6-FED1-0B61-D889-3AE87BDC9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7D5CB1-62EE-3BC5-D04B-33704991A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30E2-1373-D64E-9311-03D15A473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846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DB6E7-7409-227A-B854-AEE04B872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69B1C2-2266-40FA-D68A-24F0E9F1C3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A82A30-CB7C-DFC9-87A5-D036CE5318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E4D600-BC69-85EE-5AEE-2CB61561A8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BD8A39-8AD0-048D-4234-4512BC43BCC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E5D7415-5DCC-7C58-30E0-B15CDBFE3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CCA73-B50B-274B-A78C-A6E6A3AB2802}" type="datetimeFigureOut">
              <a:rPr lang="en-US" smtClean="0"/>
              <a:t>2/13/23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586F2D-EF45-5F14-77EB-A81F28D16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6F3D84-B224-4B9C-5474-E7BACE8AD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30E2-1373-D64E-9311-03D15A473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322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53569-F305-753F-73AA-36A63DA89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914BC-2695-A7CB-9017-D83F27AD5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CCA73-B50B-274B-A78C-A6E6A3AB2802}" type="datetimeFigureOut">
              <a:rPr lang="en-US" smtClean="0"/>
              <a:t>2/13/23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23BC54-A504-E9A3-16DD-73FD22045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F55DC3-505A-75F9-94E7-4E07CCA5B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30E2-1373-D64E-9311-03D15A473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255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840D45-3960-71D9-1F17-7339F346B5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CCA73-B50B-274B-A78C-A6E6A3AB2802}" type="datetimeFigureOut">
              <a:rPr lang="en-US" smtClean="0"/>
              <a:t>2/13/23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23BA2-1CAF-A055-BB3D-65BBB9144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839326-8ECB-55A1-1FBD-4756AE4F4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30E2-1373-D64E-9311-03D15A473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474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2"/>
          <p:cNvSpPr txBox="1">
            <a:spLocks noGrp="1"/>
          </p:cNvSpPr>
          <p:nvPr>
            <p:ph type="title"/>
          </p:nvPr>
        </p:nvSpPr>
        <p:spPr>
          <a:xfrm>
            <a:off x="374090" y="371182"/>
            <a:ext cx="838891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endParaRPr/>
          </a:p>
        </p:txBody>
      </p:sp>
      <p:sp>
        <p:nvSpPr>
          <p:cNvPr id="11" name="Google Shape;11;p22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2766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4B2A85"/>
              </a:buClr>
              <a:buSzPts val="1560"/>
              <a:buFont typeface="Noto Sans Symbols"/>
              <a:buChar char="❖"/>
              <a:defRPr sz="2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2269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420"/>
              <a:buFont typeface="Calibri"/>
              <a:buChar char="▪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1600"/>
              <a:buFont typeface="Calibri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4B2A85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2"/>
          <p:cNvSpPr txBox="1">
            <a:spLocks noGrp="1"/>
          </p:cNvSpPr>
          <p:nvPr>
            <p:ph type="sldNum" idx="12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1" i="0" u="none" strike="noStrike" cap="none">
                <a:solidFill>
                  <a:srgbClr val="4B2A8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" name="Google Shape;13;p22">
            <a:extLst>
              <a:ext uri="{FF2B5EF4-FFF2-40B4-BE49-F238E27FC236}">
                <a16:creationId xmlns:a16="http://schemas.microsoft.com/office/drawing/2014/main" id="{B02D7E04-A161-96C1-D641-08564982C7DF}"/>
              </a:ext>
            </a:extLst>
          </p:cNvPr>
          <p:cNvSpPr/>
          <p:nvPr userDrawn="1"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3" name="Google Shape;14;p22">
            <a:extLst>
              <a:ext uri="{FF2B5EF4-FFF2-40B4-BE49-F238E27FC236}">
                <a16:creationId xmlns:a16="http://schemas.microsoft.com/office/drawing/2014/main" id="{56C8872C-D924-018D-7BB5-3C98A33D3BB7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26376" y="25342"/>
            <a:ext cx="2150721" cy="16903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Google Shape;16;p22">
            <a:extLst>
              <a:ext uri="{FF2B5EF4-FFF2-40B4-BE49-F238E27FC236}">
                <a16:creationId xmlns:a16="http://schemas.microsoft.com/office/drawing/2014/main" id="{7BA3599D-47FE-34AD-594C-A6880D6E89E2}"/>
              </a:ext>
            </a:extLst>
          </p:cNvPr>
          <p:cNvSpPr txBox="1"/>
          <p:nvPr userDrawn="1"/>
        </p:nvSpPr>
        <p:spPr>
          <a:xfrm>
            <a:off x="0" y="27429"/>
            <a:ext cx="9144000" cy="169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Lecture 13: Student Wellness &amp; The Assembler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15;p22">
            <a:extLst>
              <a:ext uri="{FF2B5EF4-FFF2-40B4-BE49-F238E27FC236}">
                <a16:creationId xmlns:a16="http://schemas.microsoft.com/office/drawing/2014/main" id="{6E241211-1952-B3F1-19D6-7BA60B78B661}"/>
              </a:ext>
            </a:extLst>
          </p:cNvPr>
          <p:cNvSpPr txBox="1"/>
          <p:nvPr userDrawn="1"/>
        </p:nvSpPr>
        <p:spPr>
          <a:xfrm>
            <a:off x="7362275" y="27425"/>
            <a:ext cx="1781700" cy="1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0" anchor="ctr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11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CSE 390B, Winter 2023</a:t>
            </a:r>
            <a:endParaRPr sz="11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1D1BEB-80CD-7F18-32E3-2B664296F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D2AA89-87D4-81AD-604E-3125280CB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6C7538-4FA7-6B68-9A59-EC3076D2D4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CCA73-B50B-274B-A78C-A6E6A3AB2802}" type="datetimeFigureOut">
              <a:rPr lang="en-US" smtClean="0"/>
              <a:t>2/13/23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D9EC53-DF0E-AE00-AAF1-5514C79135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1C6A93-F523-B7FE-329E-23AAD8C149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D30E2-1373-D64E-9311-03D15A473D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520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urses.cs.washington.edu/courses/cse390b/23wi/resources.html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"/>
          <p:cNvSpPr txBox="1">
            <a:spLocks noGrp="1"/>
          </p:cNvSpPr>
          <p:nvPr>
            <p:ph type="ctrTitle"/>
          </p:nvPr>
        </p:nvSpPr>
        <p:spPr>
          <a:xfrm>
            <a:off x="685800" y="2431662"/>
            <a:ext cx="7190874" cy="1789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Student Wellness &amp; The Assembler</a:t>
            </a:r>
            <a:endParaRPr sz="3100" dirty="0"/>
          </a:p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2400" i="1" dirty="0"/>
          </a:p>
        </p:txBody>
      </p:sp>
      <p:sp>
        <p:nvSpPr>
          <p:cNvPr id="34" name="Google Shape;34;p1"/>
          <p:cNvSpPr txBox="1">
            <a:spLocks noGrp="1"/>
          </p:cNvSpPr>
          <p:nvPr>
            <p:ph type="subTitle" idx="1"/>
          </p:nvPr>
        </p:nvSpPr>
        <p:spPr>
          <a:xfrm>
            <a:off x="685800" y="5214257"/>
            <a:ext cx="7772400" cy="12627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 sz="2400" dirty="0"/>
              <a:t>Stress and Student Wellness, Inside the Assembler, Compilers and The Software Stack, Hack CPU Logic Example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4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Producing Machine Code</a:t>
            </a:r>
            <a:endParaRPr/>
          </a:p>
        </p:txBody>
      </p:sp>
      <p:sp>
        <p:nvSpPr>
          <p:cNvPr id="48" name="Google Shape;48;p4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  <p:grpSp>
        <p:nvGrpSpPr>
          <p:cNvPr id="49" name="Google Shape;49;p40"/>
          <p:cNvGrpSpPr/>
          <p:nvPr/>
        </p:nvGrpSpPr>
        <p:grpSpPr>
          <a:xfrm>
            <a:off x="6446600" y="2659638"/>
            <a:ext cx="2406300" cy="2292900"/>
            <a:chOff x="6262025" y="2282550"/>
            <a:chExt cx="2406300" cy="2292900"/>
          </a:xfrm>
        </p:grpSpPr>
        <p:sp>
          <p:nvSpPr>
            <p:cNvPr id="50" name="Google Shape;50;p40"/>
            <p:cNvSpPr/>
            <p:nvPr/>
          </p:nvSpPr>
          <p:spPr>
            <a:xfrm>
              <a:off x="6262025" y="2282550"/>
              <a:ext cx="2406300" cy="2292900"/>
            </a:xfrm>
            <a:prstGeom prst="rect">
              <a:avLst/>
            </a:prstGeom>
            <a:solidFill>
              <a:srgbClr val="FFFFFF"/>
            </a:solidFill>
            <a:ln w="3810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49411"/>
                </a:srgbClr>
              </a:outerShdw>
            </a:effectLst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endParaRPr sz="12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" name="Google Shape;51;p40"/>
            <p:cNvSpPr/>
            <p:nvPr/>
          </p:nvSpPr>
          <p:spPr>
            <a:xfrm>
              <a:off x="6354525" y="2379775"/>
              <a:ext cx="1008600" cy="2112900"/>
            </a:xfrm>
            <a:prstGeom prst="rect">
              <a:avLst/>
            </a:prstGeom>
            <a:noFill/>
            <a:ln w="3810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MEM</a:t>
              </a:r>
              <a:endParaRPr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" name="Google Shape;52;p40"/>
            <p:cNvSpPr/>
            <p:nvPr/>
          </p:nvSpPr>
          <p:spPr>
            <a:xfrm>
              <a:off x="7613073" y="2379775"/>
              <a:ext cx="949800" cy="2112900"/>
            </a:xfrm>
            <a:prstGeom prst="rect">
              <a:avLst/>
            </a:prstGeom>
            <a:noFill/>
            <a:ln w="3810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100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en-US" sz="20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CPU</a:t>
              </a:r>
              <a:endParaRPr sz="2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" name="Google Shape;53;p40"/>
            <p:cNvSpPr/>
            <p:nvPr/>
          </p:nvSpPr>
          <p:spPr>
            <a:xfrm>
              <a:off x="7686973" y="3966250"/>
              <a:ext cx="817800" cy="193800"/>
            </a:xfrm>
            <a:prstGeom prst="rect">
              <a:avLst/>
            </a:prstGeom>
            <a:noFill/>
            <a:ln w="3810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8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REGISTERS</a:t>
              </a:r>
              <a:endParaRPr sz="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" name="Google Shape;54;p40"/>
            <p:cNvSpPr/>
            <p:nvPr/>
          </p:nvSpPr>
          <p:spPr>
            <a:xfrm>
              <a:off x="7686973" y="4247225"/>
              <a:ext cx="817800" cy="193800"/>
            </a:xfrm>
            <a:prstGeom prst="rect">
              <a:avLst/>
            </a:prstGeom>
            <a:noFill/>
            <a:ln w="3810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5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8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CONTROL</a:t>
              </a:r>
              <a:endParaRPr sz="8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" name="Google Shape;55;p40"/>
            <p:cNvSpPr/>
            <p:nvPr/>
          </p:nvSpPr>
          <p:spPr>
            <a:xfrm rot="10800000">
              <a:off x="7313068" y="3437385"/>
              <a:ext cx="304200" cy="254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714E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6" name="Google Shape;56;p40"/>
            <p:cNvSpPr/>
            <p:nvPr/>
          </p:nvSpPr>
          <p:spPr>
            <a:xfrm>
              <a:off x="7350030" y="3182975"/>
              <a:ext cx="304200" cy="2544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714E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57" name="Google Shape;57;p40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7691386" y="2952737"/>
              <a:ext cx="875853" cy="96696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8" name="Google Shape;58;p40"/>
            <p:cNvSpPr/>
            <p:nvPr/>
          </p:nvSpPr>
          <p:spPr>
            <a:xfrm>
              <a:off x="6409374" y="2989425"/>
              <a:ext cx="864600" cy="655500"/>
            </a:xfrm>
            <a:prstGeom prst="rect">
              <a:avLst/>
            </a:prstGeom>
            <a:solidFill>
              <a:srgbClr val="CFE2F3"/>
            </a:solidFill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0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PROGRAM</a:t>
              </a:r>
              <a:endParaRPr sz="1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" name="Google Shape;59;p40"/>
            <p:cNvSpPr/>
            <p:nvPr/>
          </p:nvSpPr>
          <p:spPr>
            <a:xfrm>
              <a:off x="6420767" y="3710951"/>
              <a:ext cx="864600" cy="704400"/>
            </a:xfrm>
            <a:prstGeom prst="rect">
              <a:avLst/>
            </a:prstGeom>
            <a:solidFill>
              <a:srgbClr val="D9EAD3"/>
            </a:solidFill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0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DATA</a:t>
              </a:r>
              <a:endParaRPr sz="10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0" name="Google Shape;60;p40"/>
          <p:cNvSpPr/>
          <p:nvPr/>
        </p:nvSpPr>
        <p:spPr>
          <a:xfrm>
            <a:off x="3443200" y="3143100"/>
            <a:ext cx="1956300" cy="13260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0101110011100110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1011000101010100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1110001011111100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...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Machine Code Instructions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40"/>
          <p:cNvSpPr/>
          <p:nvPr/>
        </p:nvSpPr>
        <p:spPr>
          <a:xfrm>
            <a:off x="357025" y="1626724"/>
            <a:ext cx="1956300" cy="1370811"/>
          </a:xfrm>
          <a:prstGeom prst="rect">
            <a:avLst/>
          </a:prstGeom>
          <a:solidFill>
            <a:srgbClr val="F3F3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while (i &lt; 100) {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sum += arr[i];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i++;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2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Java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40"/>
          <p:cNvSpPr/>
          <p:nvPr/>
        </p:nvSpPr>
        <p:spPr>
          <a:xfrm>
            <a:off x="357025" y="4769725"/>
            <a:ext cx="1956300" cy="1370810"/>
          </a:xfrm>
          <a:prstGeom prst="rect">
            <a:avLst/>
          </a:prstGeom>
          <a:solidFill>
            <a:srgbClr val="F3F3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movq $5, %rdx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addq %rsx, %rdx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movq %rdx, %rax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ret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200" b="0" i="0" u="none" strike="noStrike" cap="none">
              <a:solidFill>
                <a:srgbClr val="000000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40"/>
          <p:cNvSpPr/>
          <p:nvPr/>
        </p:nvSpPr>
        <p:spPr>
          <a:xfrm>
            <a:off x="5470200" y="4113225"/>
            <a:ext cx="905700" cy="453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40"/>
          <p:cNvSpPr txBox="1"/>
          <p:nvPr/>
        </p:nvSpPr>
        <p:spPr>
          <a:xfrm>
            <a:off x="5136300" y="4469100"/>
            <a:ext cx="1573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Load &amp; Execute</a:t>
            </a:r>
            <a:endParaRPr sz="1400" b="1" i="0" u="none" strike="noStrike" cap="none">
              <a:solidFill>
                <a:srgbClr val="CC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40"/>
          <p:cNvSpPr/>
          <p:nvPr/>
        </p:nvSpPr>
        <p:spPr>
          <a:xfrm rot="10800000" flipH="1">
            <a:off x="2428475" y="2107725"/>
            <a:ext cx="1437600" cy="981000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40"/>
          <p:cNvSpPr txBox="1"/>
          <p:nvPr/>
        </p:nvSpPr>
        <p:spPr>
          <a:xfrm>
            <a:off x="2733975" y="1742625"/>
            <a:ext cx="1573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Compile</a:t>
            </a:r>
            <a:endParaRPr sz="1400" b="1" i="0" u="none" strike="noStrike" cap="none">
              <a:solidFill>
                <a:srgbClr val="CC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40"/>
          <p:cNvSpPr/>
          <p:nvPr/>
        </p:nvSpPr>
        <p:spPr>
          <a:xfrm>
            <a:off x="2428475" y="4566225"/>
            <a:ext cx="1437600" cy="1011300"/>
          </a:xfrm>
          <a:prstGeom prst="bentUpArrow">
            <a:avLst>
              <a:gd name="adj1" fmla="val 25000"/>
              <a:gd name="adj2" fmla="val 25000"/>
              <a:gd name="adj3" fmla="val 25000"/>
            </a:avLst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40"/>
          <p:cNvSpPr txBox="1"/>
          <p:nvPr/>
        </p:nvSpPr>
        <p:spPr>
          <a:xfrm>
            <a:off x="2733975" y="5577525"/>
            <a:ext cx="15735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Assemble</a:t>
            </a:r>
            <a:endParaRPr sz="1400" b="1" i="0" u="none" strike="noStrike" cap="none">
              <a:solidFill>
                <a:srgbClr val="CC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The Assembler’s Job</a:t>
            </a:r>
            <a:endParaRPr dirty="0"/>
          </a:p>
        </p:txBody>
      </p:sp>
      <p:sp>
        <p:nvSpPr>
          <p:cNvPr id="75" name="Google Shape;75;p4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  <p:sp>
        <p:nvSpPr>
          <p:cNvPr id="76" name="Google Shape;76;p41"/>
          <p:cNvSpPr/>
          <p:nvPr/>
        </p:nvSpPr>
        <p:spPr>
          <a:xfrm>
            <a:off x="1145650" y="5058650"/>
            <a:ext cx="1245900" cy="453000"/>
          </a:xfrm>
          <a:prstGeom prst="rect">
            <a:avLst/>
          </a:prstGeom>
          <a:solidFill>
            <a:srgbClr val="F3F3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600" b="1" i="0" u="none" strike="noStrike" cap="none" dirty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D=D+1</a:t>
            </a:r>
            <a:endParaRPr sz="1400" b="1" i="0" u="none" strike="noStrike" cap="none" dirty="0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77" name="Google Shape;77;p41"/>
          <p:cNvSpPr/>
          <p:nvPr/>
        </p:nvSpPr>
        <p:spPr>
          <a:xfrm>
            <a:off x="2690750" y="5058650"/>
            <a:ext cx="1102200" cy="453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41"/>
          <p:cNvSpPr txBox="1"/>
          <p:nvPr/>
        </p:nvSpPr>
        <p:spPr>
          <a:xfrm>
            <a:off x="2789000" y="5357300"/>
            <a:ext cx="905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Assemble</a:t>
            </a:r>
            <a:endParaRPr sz="1400" b="1" i="0" u="none" strike="noStrike" cap="none">
              <a:solidFill>
                <a:srgbClr val="CC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41"/>
          <p:cNvSpPr/>
          <p:nvPr/>
        </p:nvSpPr>
        <p:spPr>
          <a:xfrm>
            <a:off x="3988249" y="5058650"/>
            <a:ext cx="4198961" cy="4530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019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8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1 </a:t>
            </a:r>
            <a:r>
              <a:rPr lang="en-US" sz="1800" b="1" i="0" u="none" strike="noStrike" cap="none">
                <a:solidFill>
                  <a:srgbClr val="B7B7B7"/>
                </a:solidFill>
                <a:latin typeface="Courier New"/>
                <a:ea typeface="Courier New"/>
                <a:cs typeface="Courier New"/>
                <a:sym typeface="Courier New"/>
              </a:rPr>
              <a:t>1 1</a:t>
            </a:r>
            <a:r>
              <a:rPr lang="en-US" sz="1800" b="1" i="0" u="none" strike="noStrike" cap="none">
                <a:solidFill>
                  <a:srgbClr val="CCCCCC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800" b="1" i="0" u="none" strike="noStrike" cap="none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0 </a:t>
            </a:r>
            <a:r>
              <a:rPr lang="en-US" sz="1800" b="1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-US" sz="1800" b="1" i="0" u="none" strike="noStrike" cap="none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 1 1 1 1</a:t>
            </a:r>
            <a:r>
              <a:rPr lang="en-US" sz="1800" b="1" i="0" u="none" strike="noStrike" cap="none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 0 1 0 </a:t>
            </a:r>
            <a:r>
              <a:rPr lang="en-US" sz="1800" b="1" i="0" u="none" strike="noStrike" cap="none">
                <a:solidFill>
                  <a:srgbClr val="00CC99"/>
                </a:solidFill>
                <a:latin typeface="Courier New"/>
                <a:ea typeface="Courier New"/>
                <a:cs typeface="Courier New"/>
                <a:sym typeface="Courier New"/>
              </a:rPr>
              <a:t>0 0 0</a:t>
            </a:r>
            <a:endParaRPr sz="400" b="1" i="0" u="none" strike="noStrike" cap="none">
              <a:solidFill>
                <a:srgbClr val="00CC99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80" name="Google Shape;80;p41"/>
          <p:cNvSpPr/>
          <p:nvPr/>
        </p:nvSpPr>
        <p:spPr>
          <a:xfrm rot="5400000">
            <a:off x="6795346" y="5385800"/>
            <a:ext cx="96600" cy="576600"/>
          </a:xfrm>
          <a:prstGeom prst="rightBracket">
            <a:avLst>
              <a:gd name="adj" fmla="val 100731"/>
            </a:avLst>
          </a:prstGeom>
          <a:noFill/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41"/>
          <p:cNvSpPr/>
          <p:nvPr/>
        </p:nvSpPr>
        <p:spPr>
          <a:xfrm>
            <a:off x="6369420" y="5922700"/>
            <a:ext cx="873600" cy="453000"/>
          </a:xfrm>
          <a:prstGeom prst="wedgeRectCallout">
            <a:avLst>
              <a:gd name="adj1" fmla="val 20607"/>
              <a:gd name="adj2" fmla="val -91203"/>
            </a:avLst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5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D</a:t>
            </a:r>
            <a:endParaRPr sz="15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82" name="Google Shape;82;p41"/>
          <p:cNvSpPr/>
          <p:nvPr/>
        </p:nvSpPr>
        <p:spPr>
          <a:xfrm rot="5400000">
            <a:off x="7674144" y="5395550"/>
            <a:ext cx="96600" cy="557100"/>
          </a:xfrm>
          <a:prstGeom prst="rightBracket">
            <a:avLst>
              <a:gd name="adj" fmla="val 100731"/>
            </a:avLst>
          </a:prstGeom>
          <a:noFill/>
          <a:ln w="38100" cap="flat" cmpd="sng">
            <a:solidFill>
              <a:srgbClr val="00CC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41"/>
          <p:cNvSpPr/>
          <p:nvPr/>
        </p:nvSpPr>
        <p:spPr>
          <a:xfrm rot="5400000">
            <a:off x="5648821" y="5001800"/>
            <a:ext cx="96600" cy="1344600"/>
          </a:xfrm>
          <a:prstGeom prst="rightBracket">
            <a:avLst>
              <a:gd name="adj" fmla="val 100731"/>
            </a:avLst>
          </a:prstGeom>
          <a:noFill/>
          <a:ln w="38100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41"/>
          <p:cNvSpPr/>
          <p:nvPr/>
        </p:nvSpPr>
        <p:spPr>
          <a:xfrm>
            <a:off x="7518090" y="5922700"/>
            <a:ext cx="873600" cy="453000"/>
          </a:xfrm>
          <a:prstGeom prst="wedgeRectCallout">
            <a:avLst>
              <a:gd name="adj1" fmla="val -21411"/>
              <a:gd name="adj2" fmla="val -90132"/>
            </a:avLst>
          </a:prstGeom>
          <a:solidFill>
            <a:srgbClr val="00CC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5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null</a:t>
            </a:r>
            <a:endParaRPr sz="15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85" name="Google Shape;85;p41"/>
          <p:cNvSpPr/>
          <p:nvPr/>
        </p:nvSpPr>
        <p:spPr>
          <a:xfrm>
            <a:off x="5118071" y="5922700"/>
            <a:ext cx="1102200" cy="453000"/>
          </a:xfrm>
          <a:prstGeom prst="wedgeRectCallout">
            <a:avLst>
              <a:gd name="adj1" fmla="val -21076"/>
              <a:gd name="adj2" fmla="val -92279"/>
            </a:avLst>
          </a:prstGeom>
          <a:solidFill>
            <a:srgbClr val="674EA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5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D+1</a:t>
            </a:r>
            <a:endParaRPr sz="15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86" name="Google Shape;86;p41"/>
          <p:cNvSpPr/>
          <p:nvPr/>
        </p:nvSpPr>
        <p:spPr>
          <a:xfrm>
            <a:off x="611975" y="2477500"/>
            <a:ext cx="8228700" cy="6120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019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2200" b="1" i="0" u="none" strike="noStrike" cap="none" dirty="0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1  </a:t>
            </a:r>
            <a:r>
              <a:rPr lang="en-US" sz="2200" b="1" i="0" u="none" strike="noStrike" cap="none" dirty="0">
                <a:solidFill>
                  <a:srgbClr val="B7B7B7"/>
                </a:solidFill>
                <a:latin typeface="Courier New"/>
                <a:ea typeface="Courier New"/>
                <a:cs typeface="Courier New"/>
                <a:sym typeface="Courier New"/>
              </a:rPr>
              <a:t>1  1</a:t>
            </a:r>
            <a:r>
              <a:rPr lang="en-US" sz="2200" b="1" i="0" u="none" strike="noStrike" cap="none" dirty="0">
                <a:solidFill>
                  <a:srgbClr val="CCCCCC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-US" sz="2200" b="1" i="0" u="none" strike="noStrike" cap="none" dirty="0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a  c  c  c  c  c  c </a:t>
            </a:r>
            <a:r>
              <a:rPr lang="en-US" sz="2200" b="1" i="0" u="none" strike="noStrike" cap="none" dirty="0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 d  d  d  </a:t>
            </a:r>
            <a:r>
              <a:rPr lang="en-US" sz="2200" b="1" i="0" u="none" strike="noStrike" cap="none" dirty="0">
                <a:solidFill>
                  <a:srgbClr val="00CC99"/>
                </a:solidFill>
                <a:latin typeface="Courier New"/>
                <a:ea typeface="Courier New"/>
                <a:cs typeface="Courier New"/>
                <a:sym typeface="Courier New"/>
              </a:rPr>
              <a:t>j  j  j</a:t>
            </a:r>
            <a:endParaRPr sz="2200" b="1" i="0" u="none" strike="noStrike" cap="none" dirty="0">
              <a:solidFill>
                <a:srgbClr val="00CC99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87" name="Google Shape;87;p41"/>
          <p:cNvSpPr/>
          <p:nvPr/>
        </p:nvSpPr>
        <p:spPr>
          <a:xfrm rot="5400000">
            <a:off x="881976" y="3096625"/>
            <a:ext cx="150300" cy="252600"/>
          </a:xfrm>
          <a:prstGeom prst="rightBracket">
            <a:avLst>
              <a:gd name="adj" fmla="val 100731"/>
            </a:avLst>
          </a:prstGeom>
          <a:noFill/>
          <a:ln w="38100" cap="flat" cmpd="sng">
            <a:solidFill>
              <a:srgbClr val="4A86E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41"/>
          <p:cNvSpPr/>
          <p:nvPr/>
        </p:nvSpPr>
        <p:spPr>
          <a:xfrm rot="5400000">
            <a:off x="6350575" y="2557525"/>
            <a:ext cx="150300" cy="1330800"/>
          </a:xfrm>
          <a:prstGeom prst="rightBracket">
            <a:avLst>
              <a:gd name="adj" fmla="val 100731"/>
            </a:avLst>
          </a:prstGeom>
          <a:noFill/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41"/>
          <p:cNvSpPr/>
          <p:nvPr/>
        </p:nvSpPr>
        <p:spPr>
          <a:xfrm>
            <a:off x="466200" y="3570500"/>
            <a:ext cx="1505700" cy="762000"/>
          </a:xfrm>
          <a:prstGeom prst="wedgeRectCallout">
            <a:avLst>
              <a:gd name="adj1" fmla="val -17093"/>
              <a:gd name="adj2" fmla="val -85141"/>
            </a:avLst>
          </a:prstGeom>
          <a:solidFill>
            <a:srgbClr val="4A86E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Family:</a:t>
            </a:r>
            <a:br>
              <a:rPr lang="en-US" sz="1400" b="1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</a:br>
            <a:r>
              <a:rPr lang="en-US" sz="1400" b="0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0 = A-Instruction</a:t>
            </a:r>
            <a:endParaRPr sz="1400" b="0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1 = C-Instruction</a:t>
            </a:r>
            <a:endParaRPr sz="1400" b="0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</p:txBody>
      </p:sp>
      <p:sp>
        <p:nvSpPr>
          <p:cNvPr id="90" name="Google Shape;90;p41"/>
          <p:cNvSpPr/>
          <p:nvPr/>
        </p:nvSpPr>
        <p:spPr>
          <a:xfrm>
            <a:off x="5981899" y="3575423"/>
            <a:ext cx="1466226" cy="762000"/>
          </a:xfrm>
          <a:prstGeom prst="wedgeRectCallout">
            <a:avLst>
              <a:gd name="adj1" fmla="val -20889"/>
              <a:gd name="adj2" fmla="val -83504"/>
            </a:avLst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 err="1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Dest</a:t>
            </a:r>
            <a:r>
              <a:rPr lang="en-US" sz="1400" b="1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:</a:t>
            </a:r>
            <a:endParaRPr sz="1400" b="1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Where to store result</a:t>
            </a:r>
            <a:endParaRPr sz="1400" b="0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</p:txBody>
      </p:sp>
      <p:sp>
        <p:nvSpPr>
          <p:cNvPr id="91" name="Google Shape;91;p41"/>
          <p:cNvSpPr/>
          <p:nvPr/>
        </p:nvSpPr>
        <p:spPr>
          <a:xfrm rot="5400000">
            <a:off x="7884150" y="2519875"/>
            <a:ext cx="150300" cy="1406100"/>
          </a:xfrm>
          <a:prstGeom prst="rightBracket">
            <a:avLst>
              <a:gd name="adj" fmla="val 100731"/>
            </a:avLst>
          </a:prstGeom>
          <a:noFill/>
          <a:ln w="38100" cap="flat" cmpd="sng">
            <a:solidFill>
              <a:srgbClr val="00CC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41"/>
          <p:cNvSpPr/>
          <p:nvPr/>
        </p:nvSpPr>
        <p:spPr>
          <a:xfrm rot="5400000">
            <a:off x="3907550" y="1610425"/>
            <a:ext cx="150300" cy="3225000"/>
          </a:xfrm>
          <a:prstGeom prst="rightBracket">
            <a:avLst>
              <a:gd name="adj" fmla="val 100731"/>
            </a:avLst>
          </a:prstGeom>
          <a:noFill/>
          <a:ln w="38100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41"/>
          <p:cNvSpPr/>
          <p:nvPr/>
        </p:nvSpPr>
        <p:spPr>
          <a:xfrm rot="5400000">
            <a:off x="1674023" y="2888425"/>
            <a:ext cx="150300" cy="669000"/>
          </a:xfrm>
          <a:prstGeom prst="rightBracket">
            <a:avLst>
              <a:gd name="adj" fmla="val 100731"/>
            </a:avLst>
          </a:prstGeom>
          <a:noFill/>
          <a:ln w="38100" cap="flat" cmpd="sng">
            <a:solidFill>
              <a:srgbClr val="B7B7B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41"/>
          <p:cNvSpPr/>
          <p:nvPr/>
        </p:nvSpPr>
        <p:spPr>
          <a:xfrm>
            <a:off x="7481400" y="3570500"/>
            <a:ext cx="1357800" cy="762000"/>
          </a:xfrm>
          <a:prstGeom prst="wedgeRectCallout">
            <a:avLst>
              <a:gd name="adj1" fmla="val -20835"/>
              <a:gd name="adj2" fmla="val -83504"/>
            </a:avLst>
          </a:prstGeom>
          <a:solidFill>
            <a:srgbClr val="00CC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Jump:</a:t>
            </a:r>
            <a:endParaRPr sz="1400" b="1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Condition for jumping</a:t>
            </a:r>
            <a:endParaRPr sz="1400" b="0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</p:txBody>
      </p:sp>
      <p:sp>
        <p:nvSpPr>
          <p:cNvPr id="95" name="Google Shape;95;p41"/>
          <p:cNvSpPr/>
          <p:nvPr/>
        </p:nvSpPr>
        <p:spPr>
          <a:xfrm>
            <a:off x="3201749" y="3570500"/>
            <a:ext cx="2746875" cy="762000"/>
          </a:xfrm>
          <a:prstGeom prst="wedgeRectCallout">
            <a:avLst>
              <a:gd name="adj1" fmla="val -21372"/>
              <a:gd name="adj2" fmla="val -83504"/>
            </a:avLst>
          </a:prstGeom>
          <a:solidFill>
            <a:srgbClr val="674EA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Comp:</a:t>
            </a:r>
            <a:endParaRPr sz="1400" b="1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ALU Operation (a bit chooses between A and M)</a:t>
            </a:r>
            <a:endParaRPr sz="1400" b="0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</p:txBody>
      </p:sp>
      <p:sp>
        <p:nvSpPr>
          <p:cNvPr id="96" name="Google Shape;96;p41"/>
          <p:cNvSpPr/>
          <p:nvPr/>
        </p:nvSpPr>
        <p:spPr>
          <a:xfrm>
            <a:off x="2103375" y="3570500"/>
            <a:ext cx="966900" cy="762000"/>
          </a:xfrm>
          <a:prstGeom prst="wedgeRectCallout">
            <a:avLst>
              <a:gd name="adj1" fmla="val -69625"/>
              <a:gd name="adj2" fmla="val -83865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Unused</a:t>
            </a:r>
            <a:endParaRPr sz="1400" b="0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</p:txBody>
      </p:sp>
      <p:sp>
        <p:nvSpPr>
          <p:cNvPr id="97" name="Google Shape;97;p41"/>
          <p:cNvSpPr/>
          <p:nvPr/>
        </p:nvSpPr>
        <p:spPr>
          <a:xfrm>
            <a:off x="611975" y="1687013"/>
            <a:ext cx="8228700" cy="6120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019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22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 0 </a:t>
            </a:r>
            <a:r>
              <a:rPr lang="en-US" sz="2200" b="1" i="0" u="none" strike="noStrike" cap="none">
                <a:solidFill>
                  <a:srgbClr val="B7B7B7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2200" b="1" i="0" u="none" strike="noStrike" cap="none">
                <a:solidFill>
                  <a:srgbClr val="45818E"/>
                </a:solidFill>
                <a:latin typeface="Courier New"/>
                <a:ea typeface="Courier New"/>
                <a:cs typeface="Courier New"/>
                <a:sym typeface="Courier New"/>
              </a:rPr>
              <a:t>v  v  v  v  v  v  v  v  v  v  v  v  v  v  v</a:t>
            </a:r>
            <a:endParaRPr sz="2200" b="1" i="0" u="none" strike="noStrike" cap="none">
              <a:solidFill>
                <a:srgbClr val="45818E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98" name="Google Shape;98;p41"/>
          <p:cNvSpPr/>
          <p:nvPr/>
        </p:nvSpPr>
        <p:spPr>
          <a:xfrm rot="-5400000">
            <a:off x="4966000" y="-2162950"/>
            <a:ext cx="150300" cy="7404900"/>
          </a:xfrm>
          <a:prstGeom prst="rightBracket">
            <a:avLst>
              <a:gd name="adj" fmla="val 100731"/>
            </a:avLst>
          </a:prstGeom>
          <a:noFill/>
          <a:ln w="38100" cap="flat" cmpd="sng">
            <a:solidFill>
              <a:srgbClr val="45818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41"/>
          <p:cNvSpPr/>
          <p:nvPr/>
        </p:nvSpPr>
        <p:spPr>
          <a:xfrm>
            <a:off x="5981899" y="435675"/>
            <a:ext cx="2740651" cy="762000"/>
          </a:xfrm>
          <a:prstGeom prst="wedgeRectCallout">
            <a:avLst>
              <a:gd name="adj1" fmla="val -22034"/>
              <a:gd name="adj2" fmla="val 78944"/>
            </a:avLst>
          </a:prstGeom>
          <a:solidFill>
            <a:srgbClr val="45818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Value:</a:t>
            </a:r>
            <a:endParaRPr sz="1400" b="1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 dirty="0">
                <a:solidFill>
                  <a:srgbClr val="FFFFFF"/>
                </a:solidFill>
                <a:latin typeface="Calibri" panose="020F0502020204030204" pitchFamily="34" charset="0"/>
                <a:ea typeface="Courier New"/>
                <a:cs typeface="Calibri" panose="020F0502020204030204" pitchFamily="34" charset="0"/>
                <a:sym typeface="Courier New"/>
              </a:rPr>
              <a:t>A 15-bit unsigned value to load into A register</a:t>
            </a:r>
            <a:endParaRPr sz="1400" b="0" i="0" u="none" strike="noStrike" cap="none" dirty="0">
              <a:solidFill>
                <a:srgbClr val="FFFFFF"/>
              </a:solidFill>
              <a:latin typeface="Calibri" panose="020F0502020204030204" pitchFamily="34" charset="0"/>
              <a:ea typeface="Courier New"/>
              <a:cs typeface="Calibri" panose="020F0502020204030204" pitchFamily="34" charset="0"/>
              <a:sym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  <p:bldP spid="77" grpId="0" animBg="1"/>
      <p:bldP spid="78" grpId="0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2"/>
          <p:cNvSpPr txBox="1"/>
          <p:nvPr/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marR="0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endParaRPr sz="2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7472" marR="0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endParaRPr sz="2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7472" marR="0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7472" marR="0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Char char="❖"/>
            </a:pPr>
            <a:r>
              <a:rPr lang="en-US"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Look up each value in the corresponding table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7472" marR="0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Clr>
                <a:srgbClr val="4B2A85"/>
              </a:buClr>
              <a:buSzPts val="2080"/>
              <a:buFont typeface="Noto Sans Symbols"/>
              <a:buNone/>
            </a:pPr>
            <a:endParaRPr sz="26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42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Assembler’s Job</a:t>
            </a:r>
            <a:endParaRPr/>
          </a:p>
        </p:txBody>
      </p:sp>
      <p:sp>
        <p:nvSpPr>
          <p:cNvPr id="107" name="Google Shape;107;p42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  <p:pic>
        <p:nvPicPr>
          <p:cNvPr id="108" name="Google Shape;108;p4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07450" y="3396125"/>
            <a:ext cx="3370979" cy="150035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9019"/>
              </a:srgbClr>
            </a:outerShdw>
          </a:effectLst>
        </p:spPr>
      </p:pic>
      <p:pic>
        <p:nvPicPr>
          <p:cNvPr id="109" name="Google Shape;109;p4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07450" y="4991900"/>
            <a:ext cx="4109501" cy="150035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9019"/>
              </a:srgbClr>
            </a:outerShdw>
          </a:effectLst>
        </p:spPr>
      </p:pic>
      <p:pic>
        <p:nvPicPr>
          <p:cNvPr id="110" name="Google Shape;110;p42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936400" y="3438800"/>
            <a:ext cx="3611049" cy="305345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49019"/>
              </a:srgbClr>
            </a:outerShdw>
          </a:effectLst>
        </p:spPr>
      </p:pic>
      <p:sp>
        <p:nvSpPr>
          <p:cNvPr id="111" name="Google Shape;111;p42"/>
          <p:cNvSpPr/>
          <p:nvPr/>
        </p:nvSpPr>
        <p:spPr>
          <a:xfrm>
            <a:off x="1145650" y="1367400"/>
            <a:ext cx="1245900" cy="453000"/>
          </a:xfrm>
          <a:prstGeom prst="rect">
            <a:avLst/>
          </a:prstGeom>
          <a:solidFill>
            <a:srgbClr val="F3F3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D=D+1</a:t>
            </a:r>
            <a:endParaRPr sz="1400" b="1" i="0" u="none" strike="noStrike" cap="none">
              <a:solidFill>
                <a:srgbClr val="999999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12" name="Google Shape;112;p42"/>
          <p:cNvSpPr/>
          <p:nvPr/>
        </p:nvSpPr>
        <p:spPr>
          <a:xfrm>
            <a:off x="2690750" y="1367400"/>
            <a:ext cx="1102200" cy="453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42"/>
          <p:cNvSpPr txBox="1"/>
          <p:nvPr/>
        </p:nvSpPr>
        <p:spPr>
          <a:xfrm>
            <a:off x="2789000" y="1666050"/>
            <a:ext cx="905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Assemble</a:t>
            </a:r>
            <a:endParaRPr sz="1400" b="1" i="0" u="none" strike="noStrike" cap="none">
              <a:solidFill>
                <a:srgbClr val="CC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42"/>
          <p:cNvSpPr/>
          <p:nvPr/>
        </p:nvSpPr>
        <p:spPr>
          <a:xfrm>
            <a:off x="3988250" y="1367400"/>
            <a:ext cx="4211400" cy="4530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019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8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1 </a:t>
            </a:r>
            <a:r>
              <a:rPr lang="en-US" sz="1800" b="1" i="0" u="none" strike="noStrike" cap="none">
                <a:solidFill>
                  <a:srgbClr val="B7B7B7"/>
                </a:solidFill>
                <a:latin typeface="Courier New"/>
                <a:ea typeface="Courier New"/>
                <a:cs typeface="Courier New"/>
                <a:sym typeface="Courier New"/>
              </a:rPr>
              <a:t>1 1</a:t>
            </a:r>
            <a:r>
              <a:rPr lang="en-US" sz="1800" b="1" i="0" u="none" strike="noStrike" cap="none">
                <a:solidFill>
                  <a:srgbClr val="CCCCCC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-US" sz="1800" b="1" i="0" u="none" strike="noStrike" cap="none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0 </a:t>
            </a:r>
            <a:r>
              <a:rPr lang="en-US" sz="1800" b="1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r>
              <a:rPr lang="en-US" sz="1800" b="1" i="0" u="none" strike="noStrike" cap="none">
                <a:solidFill>
                  <a:srgbClr val="674EA7"/>
                </a:solidFill>
                <a:latin typeface="Courier New"/>
                <a:ea typeface="Courier New"/>
                <a:cs typeface="Courier New"/>
                <a:sym typeface="Courier New"/>
              </a:rPr>
              <a:t> 1 1 1 1</a:t>
            </a:r>
            <a:r>
              <a:rPr lang="en-US" sz="1800" b="1" i="0" u="none" strike="noStrike" cap="none">
                <a:solidFill>
                  <a:srgbClr val="FF9900"/>
                </a:solidFill>
                <a:latin typeface="Courier New"/>
                <a:ea typeface="Courier New"/>
                <a:cs typeface="Courier New"/>
                <a:sym typeface="Courier New"/>
              </a:rPr>
              <a:t> 0 1 0 </a:t>
            </a:r>
            <a:r>
              <a:rPr lang="en-US" sz="1800" b="1" i="0" u="none" strike="noStrike" cap="none">
                <a:solidFill>
                  <a:srgbClr val="00CC99"/>
                </a:solidFill>
                <a:latin typeface="Courier New"/>
                <a:ea typeface="Courier New"/>
                <a:cs typeface="Courier New"/>
                <a:sym typeface="Courier New"/>
              </a:rPr>
              <a:t>0 0 0</a:t>
            </a:r>
            <a:endParaRPr sz="400" b="1" i="0" u="none" strike="noStrike" cap="none">
              <a:solidFill>
                <a:srgbClr val="00CC99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15" name="Google Shape;115;p42"/>
          <p:cNvSpPr/>
          <p:nvPr/>
        </p:nvSpPr>
        <p:spPr>
          <a:xfrm rot="5400000">
            <a:off x="6790473" y="1691473"/>
            <a:ext cx="96600" cy="576600"/>
          </a:xfrm>
          <a:prstGeom prst="rightBracket">
            <a:avLst>
              <a:gd name="adj" fmla="val 100731"/>
            </a:avLst>
          </a:prstGeom>
          <a:noFill/>
          <a:ln w="38100" cap="flat" cmpd="sng">
            <a:solidFill>
              <a:srgbClr val="FF99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42"/>
          <p:cNvSpPr/>
          <p:nvPr/>
        </p:nvSpPr>
        <p:spPr>
          <a:xfrm>
            <a:off x="6364547" y="2228373"/>
            <a:ext cx="873600" cy="453000"/>
          </a:xfrm>
          <a:prstGeom prst="wedgeRectCallout">
            <a:avLst>
              <a:gd name="adj1" fmla="val 20607"/>
              <a:gd name="adj2" fmla="val -91203"/>
            </a:avLst>
          </a:prstGeom>
          <a:solidFill>
            <a:srgbClr val="FF99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5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D</a:t>
            </a:r>
            <a:endParaRPr sz="15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17" name="Google Shape;117;p42"/>
          <p:cNvSpPr/>
          <p:nvPr/>
        </p:nvSpPr>
        <p:spPr>
          <a:xfrm rot="5400000">
            <a:off x="7669334" y="1701223"/>
            <a:ext cx="96600" cy="557100"/>
          </a:xfrm>
          <a:prstGeom prst="rightBracket">
            <a:avLst>
              <a:gd name="adj" fmla="val 100731"/>
            </a:avLst>
          </a:prstGeom>
          <a:noFill/>
          <a:ln w="38100" cap="flat" cmpd="sng">
            <a:solidFill>
              <a:srgbClr val="00CC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42"/>
          <p:cNvSpPr/>
          <p:nvPr/>
        </p:nvSpPr>
        <p:spPr>
          <a:xfrm rot="5400000">
            <a:off x="5606431" y="1310550"/>
            <a:ext cx="96600" cy="1344600"/>
          </a:xfrm>
          <a:prstGeom prst="rightBracket">
            <a:avLst>
              <a:gd name="adj" fmla="val 100731"/>
            </a:avLst>
          </a:prstGeom>
          <a:noFill/>
          <a:ln w="38100" cap="flat" cmpd="sng">
            <a:solidFill>
              <a:srgbClr val="674EA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42"/>
          <p:cNvSpPr/>
          <p:nvPr/>
        </p:nvSpPr>
        <p:spPr>
          <a:xfrm>
            <a:off x="7513280" y="2228373"/>
            <a:ext cx="873600" cy="453000"/>
          </a:xfrm>
          <a:prstGeom prst="wedgeRectCallout">
            <a:avLst>
              <a:gd name="adj1" fmla="val -21411"/>
              <a:gd name="adj2" fmla="val -90132"/>
            </a:avLst>
          </a:prstGeom>
          <a:solidFill>
            <a:srgbClr val="00CC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5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null</a:t>
            </a:r>
            <a:endParaRPr sz="15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20" name="Google Shape;120;p42"/>
          <p:cNvSpPr/>
          <p:nvPr/>
        </p:nvSpPr>
        <p:spPr>
          <a:xfrm>
            <a:off x="5075681" y="2231450"/>
            <a:ext cx="1102200" cy="453000"/>
          </a:xfrm>
          <a:prstGeom prst="wedgeRectCallout">
            <a:avLst>
              <a:gd name="adj1" fmla="val -21076"/>
              <a:gd name="adj2" fmla="val -92279"/>
            </a:avLst>
          </a:prstGeom>
          <a:solidFill>
            <a:srgbClr val="674EA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5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D+1</a:t>
            </a:r>
            <a:endParaRPr sz="1500" b="1" i="0" u="none" strike="noStrike" cap="none">
              <a:solidFill>
                <a:srgbClr val="FFFFFF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4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13</a:t>
            </a:fld>
            <a:endParaRPr/>
          </a:p>
        </p:txBody>
      </p:sp>
      <p:sp>
        <p:nvSpPr>
          <p:cNvPr id="128" name="Google Shape;128;p43"/>
          <p:cNvSpPr/>
          <p:nvPr/>
        </p:nvSpPr>
        <p:spPr>
          <a:xfrm>
            <a:off x="2060200" y="1610250"/>
            <a:ext cx="1972500" cy="4587300"/>
          </a:xfrm>
          <a:prstGeom prst="rect">
            <a:avLst/>
          </a:prstGeom>
          <a:solidFill>
            <a:srgbClr val="F3F3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@12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@i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M=D  // init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(LOOP)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@R3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MD = M-1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@LOOP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D;JGT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29" name="Google Shape;129;p43"/>
          <p:cNvSpPr/>
          <p:nvPr/>
        </p:nvSpPr>
        <p:spPr>
          <a:xfrm>
            <a:off x="4290850" y="3494750"/>
            <a:ext cx="796500" cy="453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43"/>
          <p:cNvSpPr txBox="1"/>
          <p:nvPr/>
        </p:nvSpPr>
        <p:spPr>
          <a:xfrm>
            <a:off x="4236250" y="3850600"/>
            <a:ext cx="905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CC0000"/>
                </a:solidFill>
                <a:latin typeface="Calibri"/>
                <a:ea typeface="Calibri"/>
                <a:cs typeface="Calibri"/>
                <a:sym typeface="Calibri"/>
              </a:rPr>
              <a:t>Assemble</a:t>
            </a:r>
            <a:endParaRPr sz="1400" b="1" i="0" u="none" strike="noStrike" cap="none">
              <a:solidFill>
                <a:srgbClr val="CC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43"/>
          <p:cNvSpPr/>
          <p:nvPr/>
        </p:nvSpPr>
        <p:spPr>
          <a:xfrm>
            <a:off x="5695225" y="1610250"/>
            <a:ext cx="2286900" cy="45873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019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0000000000001100</a:t>
            </a:r>
            <a:endParaRPr sz="1600" b="1" i="0" u="none" strike="noStrike" cap="none">
              <a:solidFill>
                <a:srgbClr val="4A86E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1110110000010000</a:t>
            </a:r>
            <a:endParaRPr sz="1600" b="1" i="0" u="none" strike="noStrike" cap="none">
              <a:solidFill>
                <a:srgbClr val="4A86E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0000000000010000</a:t>
            </a:r>
            <a:endParaRPr sz="1600" b="1" i="0" u="none" strike="noStrike" cap="none">
              <a:solidFill>
                <a:srgbClr val="4A86E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1110001100001000</a:t>
            </a:r>
            <a:endParaRPr sz="1600" b="1" i="0" u="none" strike="noStrike" cap="none">
              <a:solidFill>
                <a:srgbClr val="4A86E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i="0" u="none" strike="noStrike" cap="none">
              <a:solidFill>
                <a:srgbClr val="4A86E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0000000000000011</a:t>
            </a:r>
            <a:endParaRPr sz="1600" b="1" i="0" u="none" strike="noStrike" cap="none">
              <a:solidFill>
                <a:srgbClr val="4A86E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1111110010011000</a:t>
            </a:r>
            <a:endParaRPr sz="1600" b="1" i="0" u="none" strike="noStrike" cap="none">
              <a:solidFill>
                <a:srgbClr val="4A86E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0000000000000100</a:t>
            </a:r>
            <a:endParaRPr sz="1600" b="1" i="0" u="none" strike="noStrike" cap="none">
              <a:solidFill>
                <a:srgbClr val="4A86E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1110001100000001</a:t>
            </a:r>
            <a:endParaRPr sz="1600" b="1" i="0" u="none" strike="noStrike" cap="none">
              <a:solidFill>
                <a:srgbClr val="4A86E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600" b="1" i="0" u="none" strike="noStrike" cap="none">
              <a:solidFill>
                <a:srgbClr val="4A86E8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32" name="Google Shape;132;p43"/>
          <p:cNvSpPr/>
          <p:nvPr/>
        </p:nvSpPr>
        <p:spPr>
          <a:xfrm>
            <a:off x="1643950" y="1610250"/>
            <a:ext cx="318900" cy="4587300"/>
          </a:xfrm>
          <a:prstGeom prst="rect">
            <a:avLst/>
          </a:prstGeom>
          <a:solidFill>
            <a:srgbClr val="F3F3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6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7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8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9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33" name="Google Shape;133;p43"/>
          <p:cNvSpPr txBox="1"/>
          <p:nvPr/>
        </p:nvSpPr>
        <p:spPr>
          <a:xfrm>
            <a:off x="1396522" y="1299450"/>
            <a:ext cx="811055" cy="31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Line #</a:t>
            </a:r>
            <a:endParaRPr sz="12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34" name="Google Shape;134;p43"/>
          <p:cNvSpPr/>
          <p:nvPr/>
        </p:nvSpPr>
        <p:spPr>
          <a:xfrm>
            <a:off x="5271925" y="1610250"/>
            <a:ext cx="318900" cy="4587300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0</a:t>
            </a:r>
            <a:endParaRPr sz="1600" b="1" i="0" u="none" strike="noStrike" cap="none">
              <a:solidFill>
                <a:srgbClr val="4A86E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sz="1600" b="1" i="0" u="none" strike="noStrike" cap="none">
              <a:solidFill>
                <a:srgbClr val="4A86E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sz="1600" b="1" i="0" u="none" strike="noStrike" cap="none">
              <a:solidFill>
                <a:srgbClr val="4A86E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endParaRPr sz="1600" b="1" i="0" u="none" strike="noStrike" cap="none">
              <a:solidFill>
                <a:srgbClr val="4A86E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i="0" u="none" strike="noStrike" cap="none">
              <a:solidFill>
                <a:srgbClr val="4A86E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endParaRPr sz="1600" b="1" i="0" u="none" strike="noStrike" cap="none">
              <a:solidFill>
                <a:srgbClr val="4A86E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endParaRPr sz="1600" b="1" i="0" u="none" strike="noStrike" cap="none">
              <a:solidFill>
                <a:srgbClr val="4A86E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6</a:t>
            </a:r>
            <a:endParaRPr sz="1600" b="1" i="0" u="none" strike="noStrike" cap="none">
              <a:solidFill>
                <a:srgbClr val="4A86E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4A86E8"/>
                </a:solidFill>
                <a:latin typeface="Courier New"/>
                <a:ea typeface="Courier New"/>
                <a:cs typeface="Courier New"/>
                <a:sym typeface="Courier New"/>
              </a:rPr>
              <a:t>7</a:t>
            </a:r>
            <a:endParaRPr sz="1600" b="1" i="0" u="none" strike="noStrike" cap="none">
              <a:solidFill>
                <a:srgbClr val="4A86E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i="0" u="none" strike="noStrike" cap="none">
              <a:solidFill>
                <a:srgbClr val="4A86E8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600" b="1" i="0" u="none" strike="noStrike" cap="none">
              <a:solidFill>
                <a:srgbClr val="4A86E8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35" name="Google Shape;135;p43"/>
          <p:cNvSpPr txBox="1"/>
          <p:nvPr/>
        </p:nvSpPr>
        <p:spPr>
          <a:xfrm>
            <a:off x="4978525" y="1299450"/>
            <a:ext cx="905700" cy="31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Address</a:t>
            </a:r>
            <a:endParaRPr sz="12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6" name="Google Shape;74;p41">
            <a:extLst>
              <a:ext uri="{FF2B5EF4-FFF2-40B4-BE49-F238E27FC236}">
                <a16:creationId xmlns:a16="http://schemas.microsoft.com/office/drawing/2014/main" id="{E74B5E7D-B907-0698-5C3A-53BC56BDB64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Difficulties for the Assembler</a:t>
            </a: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Difficulties for the Assembler</a:t>
            </a:r>
            <a:endParaRPr dirty="0"/>
          </a:p>
        </p:txBody>
      </p:sp>
      <p:sp>
        <p:nvSpPr>
          <p:cNvPr id="141" name="Google Shape;141;p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Three broad concerns: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142" name="Google Shape;142;p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14</a:t>
            </a:fld>
            <a:endParaRPr/>
          </a:p>
        </p:txBody>
      </p:sp>
      <p:sp>
        <p:nvSpPr>
          <p:cNvPr id="143" name="Google Shape;143;p5"/>
          <p:cNvSpPr/>
          <p:nvPr/>
        </p:nvSpPr>
        <p:spPr>
          <a:xfrm>
            <a:off x="601375" y="2352850"/>
            <a:ext cx="1656600" cy="11184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2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Parsing</a:t>
            </a:r>
            <a:endParaRPr sz="22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p5"/>
          <p:cNvSpPr/>
          <p:nvPr/>
        </p:nvSpPr>
        <p:spPr>
          <a:xfrm>
            <a:off x="2357500" y="2352850"/>
            <a:ext cx="6051600" cy="11184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Recognizing type of each instruction and label, extracting relevant fields, skipping whitespace &amp; comments</a:t>
            </a:r>
            <a:endParaRPr sz="20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5"/>
          <p:cNvSpPr/>
          <p:nvPr/>
        </p:nvSpPr>
        <p:spPr>
          <a:xfrm>
            <a:off x="601375" y="3545150"/>
            <a:ext cx="1656600" cy="13503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2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Symbols</a:t>
            </a:r>
            <a:endParaRPr sz="22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5"/>
          <p:cNvSpPr/>
          <p:nvPr/>
        </p:nvSpPr>
        <p:spPr>
          <a:xfrm>
            <a:off x="2357500" y="3545150"/>
            <a:ext cx="6051600" cy="13503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Mapping from labels to instruction addresses, mapping from code symbols to RAM addresses, creating new symbols, corresponding line numbers to instruction addresses</a:t>
            </a: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5"/>
          <p:cNvSpPr/>
          <p:nvPr/>
        </p:nvSpPr>
        <p:spPr>
          <a:xfrm>
            <a:off x="601375" y="4969350"/>
            <a:ext cx="1656600" cy="11184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2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Encoding</a:t>
            </a:r>
            <a:endParaRPr sz="22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5"/>
          <p:cNvSpPr/>
          <p:nvPr/>
        </p:nvSpPr>
        <p:spPr>
          <a:xfrm>
            <a:off x="2357500" y="4969350"/>
            <a:ext cx="6051600" cy="1118400"/>
          </a:xfrm>
          <a:prstGeom prst="rect">
            <a:avLst/>
          </a:prstGeom>
          <a:solidFill>
            <a:srgbClr val="EFEFE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Converting relevant fields to binary values, converting symbol values to binary values</a:t>
            </a: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Bells and Whistles… Why Bother?</a:t>
            </a:r>
            <a:endParaRPr/>
          </a:p>
        </p:txBody>
      </p:sp>
      <p:sp>
        <p:nvSpPr>
          <p:cNvPr id="154" name="Google Shape;154;p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Tradeoff: Adding convenience for programmer makes it harder to build the Assembler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E.g., removing symbols from Hack would make Assembler much simpler, still possible to write all the same programs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But language would be far more annoying to use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155" name="Google Shape;155;p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Bells and Whistles… Why Bother?</a:t>
            </a:r>
            <a:endParaRPr/>
          </a:p>
        </p:txBody>
      </p:sp>
      <p:sp>
        <p:nvSpPr>
          <p:cNvPr id="161" name="Google Shape;161;p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Tradeoff: Adding convenience for programmer makes it harder to build the Assembler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E.g., removing symbols from Hack would make Assembler much simpler, still possible to write all the same programs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But language would be far more annoying to use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b="1" dirty="0"/>
              <a:t>Don’t underestimate the importance of convenience</a:t>
            </a:r>
            <a:endParaRPr b="1"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Put another way: Adding these extra features makes programmers more </a:t>
            </a:r>
            <a:r>
              <a:rPr lang="en-US" u="sng" dirty="0"/>
              <a:t>productive</a:t>
            </a:r>
            <a:endParaRPr u="sng"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162" name="Google Shape;162;p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1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Parsing</a:t>
            </a:r>
            <a:endParaRPr/>
          </a:p>
        </p:txBody>
      </p:sp>
      <p:sp>
        <p:nvSpPr>
          <p:cNvPr id="168" name="Google Shape;168;p11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Source code is just a giant string: we need to go character-by-character to understand that string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Parser presents iterator-like interface: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To “advance” one instruction: </a:t>
            </a:r>
            <a:endParaRPr dirty="0"/>
          </a:p>
          <a:p>
            <a:pPr marL="1051560" lvl="2" indent="-27432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-US" dirty="0"/>
              <a:t>Move cursor forward, skipping whitespace and comments, until next non-empty line (ending on a newline)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To “read” current instruction: </a:t>
            </a:r>
            <a:endParaRPr dirty="0"/>
          </a:p>
          <a:p>
            <a:pPr marL="1051560" lvl="2" indent="-27432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-US" dirty="0"/>
              <a:t>Throw away whitespace &amp; comments</a:t>
            </a:r>
            <a:endParaRPr dirty="0"/>
          </a:p>
          <a:p>
            <a:pPr marL="1051560" lvl="2" indent="-27432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-US" dirty="0"/>
              <a:t>Determine what type of instruction</a:t>
            </a:r>
            <a:endParaRPr dirty="0"/>
          </a:p>
          <a:p>
            <a:pPr marL="1051560" lvl="2" indent="-27432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SzPts val="2200"/>
              <a:buChar char="•"/>
            </a:pPr>
            <a:r>
              <a:rPr lang="en-US" dirty="0"/>
              <a:t>Pull relevant fields out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169" name="Google Shape;169;p11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Symbols: Labels</a:t>
            </a:r>
            <a:endParaRPr/>
          </a:p>
        </p:txBody>
      </p:sp>
      <p:sp>
        <p:nvSpPr>
          <p:cNvPr id="175" name="Google Shape;175;p13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Keep symbol table, mapping symbols (strings) to their values (integers)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Initialize with built-in symbols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176" name="Google Shape;176;p1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  <p:graphicFrame>
        <p:nvGraphicFramePr>
          <p:cNvPr id="177" name="Google Shape;177;p13"/>
          <p:cNvGraphicFramePr/>
          <p:nvPr/>
        </p:nvGraphicFramePr>
        <p:xfrm>
          <a:off x="6647300" y="2325888"/>
          <a:ext cx="1979450" cy="2773470"/>
        </p:xfrm>
        <a:graphic>
          <a:graphicData uri="http://schemas.openxmlformats.org/drawingml/2006/table">
            <a:tbl>
              <a:tblPr>
                <a:noFill/>
                <a:tableStyleId>{FE4856DD-0A9C-438F-9787-441DB3EC0B9B}</a:tableStyleId>
              </a:tblPr>
              <a:tblGrid>
                <a:gridCol w="989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9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SYMBOL</a:t>
                      </a:r>
                      <a:endParaRPr sz="1400" b="1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VALUE</a:t>
                      </a:r>
                      <a:endParaRPr sz="1400" b="1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R0</a:t>
                      </a:r>
                      <a:endParaRPr sz="1400" b="1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400" b="1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R1</a:t>
                      </a:r>
                      <a:endParaRPr sz="1400" b="1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400" b="1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...</a:t>
                      </a:r>
                      <a:endParaRPr sz="1400" b="1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...</a:t>
                      </a:r>
                      <a:endParaRPr sz="1400" b="1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R15</a:t>
                      </a:r>
                      <a:endParaRPr sz="1400" b="1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15</a:t>
                      </a:r>
                      <a:endParaRPr sz="1400" b="1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SCREEN</a:t>
                      </a:r>
                      <a:endParaRPr sz="1400" b="1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16384</a:t>
                      </a:r>
                      <a:endParaRPr sz="1400" b="1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KBD</a:t>
                      </a:r>
                      <a:endParaRPr sz="1400" b="1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24576</a:t>
                      </a:r>
                      <a:endParaRPr sz="1400" b="1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Symbols: Labels</a:t>
            </a:r>
            <a:endParaRPr/>
          </a:p>
        </p:txBody>
      </p:sp>
      <p:sp>
        <p:nvSpPr>
          <p:cNvPr id="183" name="Google Shape;183;p1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Keep symbol table, mapping symbols (strings) to their values (integers)</a:t>
            </a:r>
            <a:endParaRPr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/>
              <a:t>Initialize with built-in symbols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/>
              <a:t>Run through instructions, using this</a:t>
            </a:r>
            <a:br>
              <a:rPr lang="en-US"/>
            </a:br>
            <a:r>
              <a:rPr lang="en-US"/>
              <a:t>pseudocode:</a:t>
            </a: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/>
          </a:p>
        </p:txBody>
      </p:sp>
      <p:sp>
        <p:nvSpPr>
          <p:cNvPr id="184" name="Google Shape;184;p1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  <p:graphicFrame>
        <p:nvGraphicFramePr>
          <p:cNvPr id="185" name="Google Shape;185;p14"/>
          <p:cNvGraphicFramePr/>
          <p:nvPr/>
        </p:nvGraphicFramePr>
        <p:xfrm>
          <a:off x="6647300" y="2325888"/>
          <a:ext cx="1979450" cy="2773470"/>
        </p:xfrm>
        <a:graphic>
          <a:graphicData uri="http://schemas.openxmlformats.org/drawingml/2006/table">
            <a:tbl>
              <a:tblPr>
                <a:noFill/>
                <a:tableStyleId>{FE4856DD-0A9C-438F-9787-441DB3EC0B9B}</a:tableStyleId>
              </a:tblPr>
              <a:tblGrid>
                <a:gridCol w="989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9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SYMBOL</a:t>
                      </a:r>
                      <a:endParaRPr sz="1400" b="1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VALUE</a:t>
                      </a:r>
                      <a:endParaRPr sz="1400" b="1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R0</a:t>
                      </a:r>
                      <a:endParaRPr sz="1400" b="1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0</a:t>
                      </a:r>
                      <a:endParaRPr sz="1400" b="1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R1</a:t>
                      </a:r>
                      <a:endParaRPr sz="1400" b="1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</a:t>
                      </a:r>
                      <a:endParaRPr sz="1400" b="1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...</a:t>
                      </a:r>
                      <a:endParaRPr sz="1400" b="1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...</a:t>
                      </a:r>
                      <a:endParaRPr sz="1400" b="1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R15</a:t>
                      </a:r>
                      <a:endParaRPr sz="1400" b="1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15</a:t>
                      </a:r>
                      <a:endParaRPr sz="1400" b="1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SCREEN</a:t>
                      </a:r>
                      <a:endParaRPr sz="1400" b="1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16384</a:t>
                      </a:r>
                      <a:endParaRPr sz="1400" b="1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KBD</a:t>
                      </a:r>
                      <a:endParaRPr sz="1400" b="1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b="1" u="none" strike="noStrike" cap="none">
                          <a:latin typeface="Courier New"/>
                          <a:ea typeface="Courier New"/>
                          <a:cs typeface="Courier New"/>
                          <a:sym typeface="Courier New"/>
                        </a:rPr>
                        <a:t>24576</a:t>
                      </a:r>
                      <a:endParaRPr sz="1400" b="1" u="none" strike="noStrike" cap="none">
                        <a:latin typeface="Courier New"/>
                        <a:ea typeface="Courier New"/>
                        <a:cs typeface="Courier New"/>
                        <a:sym typeface="Courier New"/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86" name="Google Shape;186;p14"/>
          <p:cNvSpPr txBox="1"/>
          <p:nvPr/>
        </p:nvSpPr>
        <p:spPr>
          <a:xfrm>
            <a:off x="842585" y="4208640"/>
            <a:ext cx="4600200" cy="2283600"/>
          </a:xfrm>
          <a:prstGeom prst="rect">
            <a:avLst/>
          </a:pr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If current line is (LABEL):</a:t>
            </a:r>
            <a:endParaRPr sz="2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Add LABEL → next line number to symbol table</a:t>
            </a:r>
            <a:endParaRPr sz="16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If current line is @LABEL:</a:t>
            </a:r>
            <a:endParaRPr sz="20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Lookup LABEL in symbol table, insert value into A instruction</a:t>
            </a:r>
            <a:endParaRPr sz="16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40" name="Google Shape;40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solidFill>
                  <a:srgbClr val="4A2A85"/>
                </a:solidFill>
              </a:rPr>
              <a:t>Stress and Student Wellness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4A2A85"/>
                </a:solidFill>
              </a:rPr>
              <a:t>Investing Time for Self-care and Well-being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Inside the Assembler</a:t>
            </a:r>
            <a:endParaRPr dirty="0">
              <a:solidFill>
                <a:schemeClr val="tx1"/>
              </a:solidFill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Assembler Motivations and Challenges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Parsing, Symbols, Encoding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Compilers and The Software Stack</a:t>
            </a:r>
            <a:endParaRPr dirty="0">
              <a:solidFill>
                <a:schemeClr val="tx1"/>
              </a:solidFill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Steps for Compiling Software</a:t>
            </a:r>
          </a:p>
          <a:p>
            <a:pPr marL="356616" lvl="1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dirty="0">
                <a:solidFill>
                  <a:schemeClr val="tx1"/>
                </a:solidFill>
              </a:rPr>
              <a:t>Hack CPU Logic Example: </a:t>
            </a:r>
            <a:r>
              <a:rPr lang="en-US" dirty="0" err="1">
                <a:solidFill>
                  <a:schemeClr val="tx1"/>
                </a:solidFill>
              </a:rPr>
              <a:t>writeM</a:t>
            </a:r>
            <a:endParaRPr lang="en-US" dirty="0">
              <a:solidFill>
                <a:schemeClr val="tx1"/>
              </a:solidFill>
            </a:endParaRP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Project 6 CPU Logic Exercise</a:t>
            </a:r>
          </a:p>
        </p:txBody>
      </p:sp>
      <p:sp>
        <p:nvSpPr>
          <p:cNvPr id="41" name="Google Shape;41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1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Symbols: Labels</a:t>
            </a:r>
            <a:endParaRPr/>
          </a:p>
        </p:txBody>
      </p:sp>
      <p:sp>
        <p:nvSpPr>
          <p:cNvPr id="193" name="Google Shape;193;p1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Problem: what if a label’s use comes before its definition?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194" name="Google Shape;194;p1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  <p:sp>
        <p:nvSpPr>
          <p:cNvPr id="195" name="Google Shape;195;p15"/>
          <p:cNvSpPr/>
          <p:nvPr/>
        </p:nvSpPr>
        <p:spPr>
          <a:xfrm>
            <a:off x="6618694" y="3716426"/>
            <a:ext cx="1972500" cy="2675555"/>
          </a:xfrm>
          <a:prstGeom prst="rect">
            <a:avLst/>
          </a:prstGeom>
          <a:solidFill>
            <a:srgbClr val="F3F3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@LOOP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0;JMP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D=M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(LOOP)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@var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6" name="Google Shape;196;p15"/>
          <p:cNvSpPr/>
          <p:nvPr/>
        </p:nvSpPr>
        <p:spPr>
          <a:xfrm>
            <a:off x="6202444" y="3716227"/>
            <a:ext cx="318900" cy="2675754"/>
          </a:xfrm>
          <a:prstGeom prst="rect">
            <a:avLst/>
          </a:prstGeom>
          <a:solidFill>
            <a:srgbClr val="F3F3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97" name="Google Shape;197;p15"/>
          <p:cNvSpPr txBox="1"/>
          <p:nvPr/>
        </p:nvSpPr>
        <p:spPr>
          <a:xfrm>
            <a:off x="5904241" y="3396017"/>
            <a:ext cx="896232" cy="31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Line #</a:t>
            </a:r>
            <a:endParaRPr sz="12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Symbols: Labels</a:t>
            </a:r>
            <a:endParaRPr/>
          </a:p>
        </p:txBody>
      </p:sp>
      <p:sp>
        <p:nvSpPr>
          <p:cNvPr id="204" name="Google Shape;204;p1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Problem: what if a label’s use comes before its definition?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Solution: Two passes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Pass 1: Populate symbol table by moving through file and ignoring anything that isn’t a (LABEL) line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Pass 2: Go through file again, ignoring</a:t>
            </a:r>
            <a:br>
              <a:rPr lang="en-US" dirty="0"/>
            </a:br>
            <a:r>
              <a:rPr lang="en-US" dirty="0"/>
              <a:t>(LABEL) lines, encoding C-instructions, and</a:t>
            </a:r>
            <a:br>
              <a:rPr lang="en-US" dirty="0"/>
            </a:br>
            <a:r>
              <a:rPr lang="en-US" dirty="0"/>
              <a:t>encoding A-instructions according to</a:t>
            </a:r>
            <a:br>
              <a:rPr lang="en-US" dirty="0"/>
            </a:br>
            <a:r>
              <a:rPr lang="en-US" dirty="0"/>
              <a:t>symbol table lookup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205" name="Google Shape;205;p1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21</a:t>
            </a:fld>
            <a:endParaRPr/>
          </a:p>
        </p:txBody>
      </p:sp>
      <p:sp>
        <p:nvSpPr>
          <p:cNvPr id="206" name="Google Shape;206;p16"/>
          <p:cNvSpPr/>
          <p:nvPr/>
        </p:nvSpPr>
        <p:spPr>
          <a:xfrm>
            <a:off x="6618694" y="3716426"/>
            <a:ext cx="1972500" cy="2675555"/>
          </a:xfrm>
          <a:prstGeom prst="rect">
            <a:avLst/>
          </a:prstGeom>
          <a:solidFill>
            <a:srgbClr val="F3F3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@LOOP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0;JMP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D=M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(LOOP)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@var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07" name="Google Shape;207;p16"/>
          <p:cNvSpPr/>
          <p:nvPr/>
        </p:nvSpPr>
        <p:spPr>
          <a:xfrm>
            <a:off x="6202444" y="3716227"/>
            <a:ext cx="318900" cy="2675754"/>
          </a:xfrm>
          <a:prstGeom prst="rect">
            <a:avLst/>
          </a:prstGeom>
          <a:solidFill>
            <a:srgbClr val="F3F3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1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3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5</a:t>
            </a: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6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208" name="Google Shape;208;p16"/>
          <p:cNvSpPr txBox="1"/>
          <p:nvPr/>
        </p:nvSpPr>
        <p:spPr>
          <a:xfrm>
            <a:off x="5904241" y="3396017"/>
            <a:ext cx="896232" cy="31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Line #</a:t>
            </a:r>
            <a:endParaRPr sz="12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40" name="Google Shape;40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Stress and Student Wellness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Investing Time for Self-care and Well-being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Inside the Assembler</a:t>
            </a:r>
            <a:endParaRPr dirty="0">
              <a:solidFill>
                <a:schemeClr val="tx1"/>
              </a:solidFill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Assembler Motivations and Challenges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Parsing, Symbols, Encoding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solidFill>
                  <a:srgbClr val="4A2A85"/>
                </a:solidFill>
              </a:rPr>
              <a:t>Compilers and The Software Stack</a:t>
            </a:r>
            <a:endParaRPr b="1" dirty="0">
              <a:solidFill>
                <a:srgbClr val="4A2A85"/>
              </a:solidFill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4A2A85"/>
                </a:solidFill>
              </a:rPr>
              <a:t>Steps for Compiling Software</a:t>
            </a:r>
          </a:p>
          <a:p>
            <a:pPr marL="356616" lvl="1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dirty="0">
                <a:solidFill>
                  <a:schemeClr val="tx1"/>
                </a:solidFill>
              </a:rPr>
              <a:t>Hack CPU Logic Example: </a:t>
            </a:r>
            <a:r>
              <a:rPr lang="en-US" dirty="0" err="1">
                <a:solidFill>
                  <a:schemeClr val="tx1"/>
                </a:solidFill>
              </a:rPr>
              <a:t>writeM</a:t>
            </a:r>
            <a:endParaRPr lang="en-US" dirty="0">
              <a:solidFill>
                <a:schemeClr val="tx1"/>
              </a:solidFill>
            </a:endParaRP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Project 6 CPU Logic Exercise</a:t>
            </a:r>
          </a:p>
        </p:txBody>
      </p:sp>
      <p:sp>
        <p:nvSpPr>
          <p:cNvPr id="41" name="Google Shape;41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889292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34"/>
          <p:cNvSpPr/>
          <p:nvPr/>
        </p:nvSpPr>
        <p:spPr>
          <a:xfrm>
            <a:off x="87425" y="3827275"/>
            <a:ext cx="8965800" cy="29340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" name="Google Shape;230;p34"/>
          <p:cNvSpPr/>
          <p:nvPr/>
        </p:nvSpPr>
        <p:spPr>
          <a:xfrm>
            <a:off x="89100" y="339975"/>
            <a:ext cx="8965800" cy="3331800"/>
          </a:xfrm>
          <a:prstGeom prst="rect">
            <a:avLst/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" name="Google Shape;231;p34"/>
          <p:cNvSpPr txBox="1">
            <a:spLocks noGrp="1"/>
          </p:cNvSpPr>
          <p:nvPr>
            <p:ph type="title"/>
          </p:nvPr>
        </p:nvSpPr>
        <p:spPr>
          <a:xfrm>
            <a:off x="357020" y="435675"/>
            <a:ext cx="2100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FFFF"/>
                </a:solidFill>
              </a:rPr>
              <a:t>Roadmap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32" name="Google Shape;232;p3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23</a:t>
            </a:fld>
            <a:endParaRPr/>
          </a:p>
        </p:txBody>
      </p:sp>
      <p:sp>
        <p:nvSpPr>
          <p:cNvPr id="233" name="Google Shape;233;p34"/>
          <p:cNvSpPr/>
          <p:nvPr/>
        </p:nvSpPr>
        <p:spPr>
          <a:xfrm>
            <a:off x="3435700" y="58627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34"/>
          <p:cNvSpPr/>
          <p:nvPr/>
        </p:nvSpPr>
        <p:spPr>
          <a:xfrm>
            <a:off x="3435700" y="1528000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Intermediate Language(s)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34"/>
          <p:cNvSpPr/>
          <p:nvPr/>
        </p:nvSpPr>
        <p:spPr>
          <a:xfrm>
            <a:off x="3435700" y="246972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34"/>
          <p:cNvSpPr/>
          <p:nvPr/>
        </p:nvSpPr>
        <p:spPr>
          <a:xfrm>
            <a:off x="4232238" y="3531500"/>
            <a:ext cx="1437600" cy="365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Machine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34"/>
          <p:cNvSpPr/>
          <p:nvPr/>
        </p:nvSpPr>
        <p:spPr>
          <a:xfrm>
            <a:off x="5125925" y="2471000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Operating System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34"/>
          <p:cNvSpPr/>
          <p:nvPr/>
        </p:nvSpPr>
        <p:spPr>
          <a:xfrm>
            <a:off x="4232250" y="4108138"/>
            <a:ext cx="1437600" cy="365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Computer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34"/>
          <p:cNvSpPr/>
          <p:nvPr/>
        </p:nvSpPr>
        <p:spPr>
          <a:xfrm>
            <a:off x="5125925" y="4725275"/>
            <a:ext cx="1437600" cy="365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34"/>
          <p:cNvSpPr/>
          <p:nvPr/>
        </p:nvSpPr>
        <p:spPr>
          <a:xfrm>
            <a:off x="3290050" y="4725275"/>
            <a:ext cx="1437600" cy="365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34"/>
          <p:cNvSpPr/>
          <p:nvPr/>
        </p:nvSpPr>
        <p:spPr>
          <a:xfrm>
            <a:off x="5029913" y="5274025"/>
            <a:ext cx="786900" cy="365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34"/>
          <p:cNvSpPr/>
          <p:nvPr/>
        </p:nvSpPr>
        <p:spPr>
          <a:xfrm>
            <a:off x="4232250" y="5822775"/>
            <a:ext cx="1437600" cy="365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Basic Logic Gates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34"/>
          <p:cNvSpPr/>
          <p:nvPr/>
        </p:nvSpPr>
        <p:spPr>
          <a:xfrm>
            <a:off x="4232250" y="6316525"/>
            <a:ext cx="1437600" cy="365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NAND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34"/>
          <p:cNvSpPr txBox="1">
            <a:spLocks noGrp="1"/>
          </p:cNvSpPr>
          <p:nvPr>
            <p:ph type="title"/>
          </p:nvPr>
        </p:nvSpPr>
        <p:spPr>
          <a:xfrm>
            <a:off x="229220" y="2909775"/>
            <a:ext cx="23562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45818E"/>
                </a:solidFill>
              </a:rPr>
              <a:t>SOFTWARE</a:t>
            </a:r>
            <a:endParaRPr>
              <a:solidFill>
                <a:srgbClr val="45818E"/>
              </a:solidFill>
            </a:endParaRPr>
          </a:p>
        </p:txBody>
      </p:sp>
      <p:sp>
        <p:nvSpPr>
          <p:cNvPr id="245" name="Google Shape;245;p34"/>
          <p:cNvSpPr txBox="1">
            <a:spLocks noGrp="1"/>
          </p:cNvSpPr>
          <p:nvPr>
            <p:ph type="title"/>
          </p:nvPr>
        </p:nvSpPr>
        <p:spPr>
          <a:xfrm>
            <a:off x="229225" y="3827275"/>
            <a:ext cx="2499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E69138"/>
                </a:solidFill>
              </a:rPr>
              <a:t>HARDWARE</a:t>
            </a:r>
            <a:endParaRPr>
              <a:solidFill>
                <a:srgbClr val="E69138"/>
              </a:solidFill>
            </a:endParaRPr>
          </a:p>
        </p:txBody>
      </p:sp>
      <p:sp>
        <p:nvSpPr>
          <p:cNvPr id="246" name="Google Shape;246;p34"/>
          <p:cNvSpPr/>
          <p:nvPr/>
        </p:nvSpPr>
        <p:spPr>
          <a:xfrm>
            <a:off x="4010350" y="1188838"/>
            <a:ext cx="288300" cy="3207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7" name="Google Shape;247;p34"/>
          <p:cNvSpPr/>
          <p:nvPr/>
        </p:nvSpPr>
        <p:spPr>
          <a:xfrm>
            <a:off x="4010350" y="2133188"/>
            <a:ext cx="288300" cy="3207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" name="Google Shape;248;p34"/>
          <p:cNvSpPr/>
          <p:nvPr/>
        </p:nvSpPr>
        <p:spPr>
          <a:xfrm>
            <a:off x="4806900" y="3896625"/>
            <a:ext cx="288300" cy="2805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Google Shape;249;p34"/>
          <p:cNvSpPr/>
          <p:nvPr/>
        </p:nvSpPr>
        <p:spPr>
          <a:xfrm>
            <a:off x="4415875" y="4474113"/>
            <a:ext cx="288300" cy="36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" name="Google Shape;250;p34"/>
          <p:cNvSpPr/>
          <p:nvPr/>
        </p:nvSpPr>
        <p:spPr>
          <a:xfrm>
            <a:off x="5279225" y="4474113"/>
            <a:ext cx="288300" cy="36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1" name="Google Shape;251;p34"/>
          <p:cNvSpPr/>
          <p:nvPr/>
        </p:nvSpPr>
        <p:spPr>
          <a:xfrm>
            <a:off x="5279225" y="5090370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2" name="Google Shape;252;p34"/>
          <p:cNvSpPr/>
          <p:nvPr/>
        </p:nvSpPr>
        <p:spPr>
          <a:xfrm>
            <a:off x="4415875" y="5108725"/>
            <a:ext cx="288300" cy="714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3" name="Google Shape;253;p34"/>
          <p:cNvSpPr/>
          <p:nvPr/>
        </p:nvSpPr>
        <p:spPr>
          <a:xfrm>
            <a:off x="5279225" y="5662725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" name="Google Shape;254;p34"/>
          <p:cNvSpPr/>
          <p:nvPr/>
        </p:nvSpPr>
        <p:spPr>
          <a:xfrm rot="3167050">
            <a:off x="5733680" y="5451539"/>
            <a:ext cx="288185" cy="581472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" name="Google Shape;255;p34"/>
          <p:cNvSpPr/>
          <p:nvPr/>
        </p:nvSpPr>
        <p:spPr>
          <a:xfrm>
            <a:off x="4806900" y="6187875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" name="Google Shape;256;p34"/>
          <p:cNvSpPr/>
          <p:nvPr/>
        </p:nvSpPr>
        <p:spPr>
          <a:xfrm>
            <a:off x="5970400" y="5274025"/>
            <a:ext cx="722400" cy="365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34"/>
          <p:cNvSpPr/>
          <p:nvPr/>
        </p:nvSpPr>
        <p:spPr>
          <a:xfrm>
            <a:off x="6072750" y="5090370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58" name="Google Shape;258;p34"/>
          <p:cNvGrpSpPr/>
          <p:nvPr/>
        </p:nvGrpSpPr>
        <p:grpSpPr>
          <a:xfrm>
            <a:off x="4704673" y="3053822"/>
            <a:ext cx="492804" cy="540166"/>
            <a:chOff x="4704173" y="3604372"/>
            <a:chExt cx="492804" cy="540166"/>
          </a:xfrm>
        </p:grpSpPr>
        <p:sp>
          <p:nvSpPr>
            <p:cNvPr id="259" name="Google Shape;259;p34"/>
            <p:cNvSpPr/>
            <p:nvPr/>
          </p:nvSpPr>
          <p:spPr>
            <a:xfrm>
              <a:off x="4806900" y="3726938"/>
              <a:ext cx="288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3D85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0" name="Google Shape;260;p34"/>
            <p:cNvSpPr/>
            <p:nvPr/>
          </p:nvSpPr>
          <p:spPr>
            <a:xfrm rot="-3063482">
              <a:off x="4767512" y="3616962"/>
              <a:ext cx="142713" cy="231031"/>
            </a:xfrm>
            <a:prstGeom prst="rect">
              <a:avLst/>
            </a:prstGeom>
            <a:solidFill>
              <a:srgbClr val="3D85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1" name="Google Shape;261;p34"/>
            <p:cNvSpPr/>
            <p:nvPr/>
          </p:nvSpPr>
          <p:spPr>
            <a:xfrm rot="3109755">
              <a:off x="4990738" y="3617041"/>
              <a:ext cx="142717" cy="230942"/>
            </a:xfrm>
            <a:prstGeom prst="rect">
              <a:avLst/>
            </a:prstGeom>
            <a:solidFill>
              <a:srgbClr val="3D85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35"/>
          <p:cNvSpPr/>
          <p:nvPr/>
        </p:nvSpPr>
        <p:spPr>
          <a:xfrm>
            <a:off x="87425" y="3827275"/>
            <a:ext cx="8965800" cy="29340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8" name="Google Shape;268;p35"/>
          <p:cNvSpPr/>
          <p:nvPr/>
        </p:nvSpPr>
        <p:spPr>
          <a:xfrm>
            <a:off x="89100" y="339975"/>
            <a:ext cx="8965800" cy="3331800"/>
          </a:xfrm>
          <a:prstGeom prst="rect">
            <a:avLst/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9" name="Google Shape;269;p35"/>
          <p:cNvSpPr txBox="1">
            <a:spLocks noGrp="1"/>
          </p:cNvSpPr>
          <p:nvPr>
            <p:ph type="title"/>
          </p:nvPr>
        </p:nvSpPr>
        <p:spPr>
          <a:xfrm>
            <a:off x="357020" y="435675"/>
            <a:ext cx="2100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FFFF"/>
                </a:solidFill>
              </a:rPr>
              <a:t>Roadmap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70" name="Google Shape;270;p3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24</a:t>
            </a:fld>
            <a:endParaRPr/>
          </a:p>
        </p:txBody>
      </p:sp>
      <p:sp>
        <p:nvSpPr>
          <p:cNvPr id="271" name="Google Shape;271;p35"/>
          <p:cNvSpPr/>
          <p:nvPr/>
        </p:nvSpPr>
        <p:spPr>
          <a:xfrm>
            <a:off x="3435700" y="58627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2" name="Google Shape;272;p35"/>
          <p:cNvSpPr/>
          <p:nvPr/>
        </p:nvSpPr>
        <p:spPr>
          <a:xfrm>
            <a:off x="3435700" y="1528000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Intermediate Language(s)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35"/>
          <p:cNvSpPr/>
          <p:nvPr/>
        </p:nvSpPr>
        <p:spPr>
          <a:xfrm>
            <a:off x="3435700" y="2469725"/>
            <a:ext cx="1437600" cy="584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4" name="Google Shape;274;p35"/>
          <p:cNvSpPr/>
          <p:nvPr/>
        </p:nvSpPr>
        <p:spPr>
          <a:xfrm>
            <a:off x="4232238" y="3531500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Machine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35"/>
          <p:cNvSpPr/>
          <p:nvPr/>
        </p:nvSpPr>
        <p:spPr>
          <a:xfrm>
            <a:off x="5125925" y="2471000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Operating System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6" name="Google Shape;276;p35"/>
          <p:cNvSpPr/>
          <p:nvPr/>
        </p:nvSpPr>
        <p:spPr>
          <a:xfrm>
            <a:off x="4232250" y="4108138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Computer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35"/>
          <p:cNvSpPr/>
          <p:nvPr/>
        </p:nvSpPr>
        <p:spPr>
          <a:xfrm>
            <a:off x="5125925" y="47252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35"/>
          <p:cNvSpPr/>
          <p:nvPr/>
        </p:nvSpPr>
        <p:spPr>
          <a:xfrm>
            <a:off x="3290050" y="47252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35"/>
          <p:cNvSpPr/>
          <p:nvPr/>
        </p:nvSpPr>
        <p:spPr>
          <a:xfrm>
            <a:off x="5029913" y="5274025"/>
            <a:ext cx="7869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35"/>
          <p:cNvSpPr/>
          <p:nvPr/>
        </p:nvSpPr>
        <p:spPr>
          <a:xfrm>
            <a:off x="4232250" y="58227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Basic Logic Gates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p35"/>
          <p:cNvSpPr/>
          <p:nvPr/>
        </p:nvSpPr>
        <p:spPr>
          <a:xfrm>
            <a:off x="4232250" y="631652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NAND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p35"/>
          <p:cNvSpPr txBox="1">
            <a:spLocks noGrp="1"/>
          </p:cNvSpPr>
          <p:nvPr>
            <p:ph type="title"/>
          </p:nvPr>
        </p:nvSpPr>
        <p:spPr>
          <a:xfrm>
            <a:off x="229220" y="2909775"/>
            <a:ext cx="23562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45818E"/>
                </a:solidFill>
              </a:rPr>
              <a:t>SOFTWARE</a:t>
            </a:r>
            <a:endParaRPr>
              <a:solidFill>
                <a:srgbClr val="45818E"/>
              </a:solidFill>
            </a:endParaRPr>
          </a:p>
        </p:txBody>
      </p:sp>
      <p:sp>
        <p:nvSpPr>
          <p:cNvPr id="283" name="Google Shape;283;p35"/>
          <p:cNvSpPr txBox="1">
            <a:spLocks noGrp="1"/>
          </p:cNvSpPr>
          <p:nvPr>
            <p:ph type="title"/>
          </p:nvPr>
        </p:nvSpPr>
        <p:spPr>
          <a:xfrm>
            <a:off x="229225" y="3827275"/>
            <a:ext cx="2499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E69138"/>
                </a:solidFill>
              </a:rPr>
              <a:t>HARDWARE</a:t>
            </a:r>
            <a:endParaRPr>
              <a:solidFill>
                <a:srgbClr val="E69138"/>
              </a:solidFill>
            </a:endParaRPr>
          </a:p>
        </p:txBody>
      </p:sp>
      <p:sp>
        <p:nvSpPr>
          <p:cNvPr id="284" name="Google Shape;284;p35"/>
          <p:cNvSpPr/>
          <p:nvPr/>
        </p:nvSpPr>
        <p:spPr>
          <a:xfrm>
            <a:off x="4010350" y="1188838"/>
            <a:ext cx="288300" cy="3207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5" name="Google Shape;285;p35"/>
          <p:cNvSpPr/>
          <p:nvPr/>
        </p:nvSpPr>
        <p:spPr>
          <a:xfrm>
            <a:off x="4010350" y="2133188"/>
            <a:ext cx="288300" cy="3207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6" name="Google Shape;286;p35"/>
          <p:cNvSpPr/>
          <p:nvPr/>
        </p:nvSpPr>
        <p:spPr>
          <a:xfrm>
            <a:off x="4806900" y="3896625"/>
            <a:ext cx="288300" cy="2805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7" name="Google Shape;287;p35"/>
          <p:cNvSpPr/>
          <p:nvPr/>
        </p:nvSpPr>
        <p:spPr>
          <a:xfrm>
            <a:off x="4415875" y="4474113"/>
            <a:ext cx="288300" cy="36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8" name="Google Shape;288;p35"/>
          <p:cNvSpPr/>
          <p:nvPr/>
        </p:nvSpPr>
        <p:spPr>
          <a:xfrm>
            <a:off x="5279225" y="4474113"/>
            <a:ext cx="288300" cy="36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p35"/>
          <p:cNvSpPr/>
          <p:nvPr/>
        </p:nvSpPr>
        <p:spPr>
          <a:xfrm>
            <a:off x="5279225" y="5090370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p35"/>
          <p:cNvSpPr/>
          <p:nvPr/>
        </p:nvSpPr>
        <p:spPr>
          <a:xfrm>
            <a:off x="4415875" y="5108725"/>
            <a:ext cx="288300" cy="714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p35"/>
          <p:cNvSpPr/>
          <p:nvPr/>
        </p:nvSpPr>
        <p:spPr>
          <a:xfrm>
            <a:off x="5279225" y="5662725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35"/>
          <p:cNvSpPr/>
          <p:nvPr/>
        </p:nvSpPr>
        <p:spPr>
          <a:xfrm rot="3167050">
            <a:off x="5733680" y="5451539"/>
            <a:ext cx="288185" cy="581472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" name="Google Shape;293;p35"/>
          <p:cNvSpPr/>
          <p:nvPr/>
        </p:nvSpPr>
        <p:spPr>
          <a:xfrm>
            <a:off x="4806900" y="6187875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" name="Google Shape;294;p35"/>
          <p:cNvSpPr/>
          <p:nvPr/>
        </p:nvSpPr>
        <p:spPr>
          <a:xfrm>
            <a:off x="5970400" y="5274025"/>
            <a:ext cx="7224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35"/>
          <p:cNvSpPr/>
          <p:nvPr/>
        </p:nvSpPr>
        <p:spPr>
          <a:xfrm>
            <a:off x="6072750" y="5090370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96" name="Google Shape;296;p35"/>
          <p:cNvGrpSpPr/>
          <p:nvPr/>
        </p:nvGrpSpPr>
        <p:grpSpPr>
          <a:xfrm>
            <a:off x="4704673" y="3053822"/>
            <a:ext cx="492804" cy="540166"/>
            <a:chOff x="4704173" y="3604372"/>
            <a:chExt cx="492804" cy="540166"/>
          </a:xfrm>
        </p:grpSpPr>
        <p:sp>
          <p:nvSpPr>
            <p:cNvPr id="297" name="Google Shape;297;p35"/>
            <p:cNvSpPr/>
            <p:nvPr/>
          </p:nvSpPr>
          <p:spPr>
            <a:xfrm>
              <a:off x="4806900" y="3726938"/>
              <a:ext cx="288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3D85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" name="Google Shape;298;p35"/>
            <p:cNvSpPr/>
            <p:nvPr/>
          </p:nvSpPr>
          <p:spPr>
            <a:xfrm rot="-3063482">
              <a:off x="4767512" y="3616962"/>
              <a:ext cx="142713" cy="231031"/>
            </a:xfrm>
            <a:prstGeom prst="rect">
              <a:avLst/>
            </a:prstGeom>
            <a:solidFill>
              <a:srgbClr val="3D85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" name="Google Shape;299;p35"/>
            <p:cNvSpPr/>
            <p:nvPr/>
          </p:nvSpPr>
          <p:spPr>
            <a:xfrm rot="3109755">
              <a:off x="4990738" y="3617041"/>
              <a:ext cx="142717" cy="230942"/>
            </a:xfrm>
            <a:prstGeom prst="rect">
              <a:avLst/>
            </a:prstGeom>
            <a:solidFill>
              <a:srgbClr val="3D85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36"/>
          <p:cNvSpPr/>
          <p:nvPr/>
        </p:nvSpPr>
        <p:spPr>
          <a:xfrm>
            <a:off x="87425" y="3827275"/>
            <a:ext cx="8965800" cy="29340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" name="Google Shape;306;p36"/>
          <p:cNvSpPr/>
          <p:nvPr/>
        </p:nvSpPr>
        <p:spPr>
          <a:xfrm>
            <a:off x="89100" y="339975"/>
            <a:ext cx="8965800" cy="3331800"/>
          </a:xfrm>
          <a:prstGeom prst="rect">
            <a:avLst/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7" name="Google Shape;307;p36"/>
          <p:cNvSpPr txBox="1">
            <a:spLocks noGrp="1"/>
          </p:cNvSpPr>
          <p:nvPr>
            <p:ph type="title"/>
          </p:nvPr>
        </p:nvSpPr>
        <p:spPr>
          <a:xfrm>
            <a:off x="357020" y="435675"/>
            <a:ext cx="2100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FFFF"/>
                </a:solidFill>
              </a:rPr>
              <a:t>Roadmap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08" name="Google Shape;308;p3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25</a:t>
            </a:fld>
            <a:endParaRPr/>
          </a:p>
        </p:txBody>
      </p:sp>
      <p:sp>
        <p:nvSpPr>
          <p:cNvPr id="309" name="Google Shape;309;p36"/>
          <p:cNvSpPr/>
          <p:nvPr/>
        </p:nvSpPr>
        <p:spPr>
          <a:xfrm>
            <a:off x="3435700" y="586275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36"/>
          <p:cNvSpPr/>
          <p:nvPr/>
        </p:nvSpPr>
        <p:spPr>
          <a:xfrm>
            <a:off x="3435700" y="1528000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Intermediate Language(s)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1" name="Google Shape;311;p36"/>
          <p:cNvSpPr/>
          <p:nvPr/>
        </p:nvSpPr>
        <p:spPr>
          <a:xfrm>
            <a:off x="3435700" y="2469725"/>
            <a:ext cx="1437600" cy="584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2" name="Google Shape;312;p36"/>
          <p:cNvSpPr/>
          <p:nvPr/>
        </p:nvSpPr>
        <p:spPr>
          <a:xfrm>
            <a:off x="4232238" y="3531500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Machine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3" name="Google Shape;313;p36"/>
          <p:cNvSpPr/>
          <p:nvPr/>
        </p:nvSpPr>
        <p:spPr>
          <a:xfrm>
            <a:off x="5125925" y="2471000"/>
            <a:ext cx="1437600" cy="584100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Operating System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4" name="Google Shape;314;p36"/>
          <p:cNvSpPr/>
          <p:nvPr/>
        </p:nvSpPr>
        <p:spPr>
          <a:xfrm>
            <a:off x="4232250" y="4108138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Computer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5" name="Google Shape;315;p36"/>
          <p:cNvSpPr/>
          <p:nvPr/>
        </p:nvSpPr>
        <p:spPr>
          <a:xfrm>
            <a:off x="5125925" y="47252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p36"/>
          <p:cNvSpPr/>
          <p:nvPr/>
        </p:nvSpPr>
        <p:spPr>
          <a:xfrm>
            <a:off x="3290050" y="47252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7" name="Google Shape;317;p36"/>
          <p:cNvSpPr/>
          <p:nvPr/>
        </p:nvSpPr>
        <p:spPr>
          <a:xfrm>
            <a:off x="5029913" y="5274025"/>
            <a:ext cx="7869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8" name="Google Shape;318;p36"/>
          <p:cNvSpPr/>
          <p:nvPr/>
        </p:nvSpPr>
        <p:spPr>
          <a:xfrm>
            <a:off x="4232250" y="58227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Basic Logic Gates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p36"/>
          <p:cNvSpPr/>
          <p:nvPr/>
        </p:nvSpPr>
        <p:spPr>
          <a:xfrm>
            <a:off x="4232250" y="631652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NAND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0" name="Google Shape;320;p36"/>
          <p:cNvSpPr txBox="1">
            <a:spLocks noGrp="1"/>
          </p:cNvSpPr>
          <p:nvPr>
            <p:ph type="title"/>
          </p:nvPr>
        </p:nvSpPr>
        <p:spPr>
          <a:xfrm>
            <a:off x="229220" y="2909775"/>
            <a:ext cx="23562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45818E"/>
                </a:solidFill>
              </a:rPr>
              <a:t>SOFTWARE</a:t>
            </a:r>
            <a:endParaRPr>
              <a:solidFill>
                <a:srgbClr val="45818E"/>
              </a:solidFill>
            </a:endParaRPr>
          </a:p>
        </p:txBody>
      </p:sp>
      <p:sp>
        <p:nvSpPr>
          <p:cNvPr id="321" name="Google Shape;321;p36"/>
          <p:cNvSpPr txBox="1">
            <a:spLocks noGrp="1"/>
          </p:cNvSpPr>
          <p:nvPr>
            <p:ph type="title"/>
          </p:nvPr>
        </p:nvSpPr>
        <p:spPr>
          <a:xfrm>
            <a:off x="229225" y="3827275"/>
            <a:ext cx="2499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E69138"/>
                </a:solidFill>
              </a:rPr>
              <a:t>HARDWARE</a:t>
            </a:r>
            <a:endParaRPr>
              <a:solidFill>
                <a:srgbClr val="E69138"/>
              </a:solidFill>
            </a:endParaRPr>
          </a:p>
        </p:txBody>
      </p:sp>
      <p:sp>
        <p:nvSpPr>
          <p:cNvPr id="322" name="Google Shape;322;p36"/>
          <p:cNvSpPr/>
          <p:nvPr/>
        </p:nvSpPr>
        <p:spPr>
          <a:xfrm>
            <a:off x="4010350" y="1188838"/>
            <a:ext cx="288300" cy="3207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3" name="Google Shape;323;p36"/>
          <p:cNvSpPr/>
          <p:nvPr/>
        </p:nvSpPr>
        <p:spPr>
          <a:xfrm>
            <a:off x="4010350" y="2133188"/>
            <a:ext cx="288300" cy="3207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3D85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4" name="Google Shape;324;p36"/>
          <p:cNvSpPr/>
          <p:nvPr/>
        </p:nvSpPr>
        <p:spPr>
          <a:xfrm>
            <a:off x="4806900" y="3896625"/>
            <a:ext cx="288300" cy="2805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5" name="Google Shape;325;p36"/>
          <p:cNvSpPr/>
          <p:nvPr/>
        </p:nvSpPr>
        <p:spPr>
          <a:xfrm>
            <a:off x="4415875" y="4474113"/>
            <a:ext cx="288300" cy="36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6" name="Google Shape;326;p36"/>
          <p:cNvSpPr/>
          <p:nvPr/>
        </p:nvSpPr>
        <p:spPr>
          <a:xfrm>
            <a:off x="5279225" y="4474113"/>
            <a:ext cx="288300" cy="36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7" name="Google Shape;327;p36"/>
          <p:cNvSpPr/>
          <p:nvPr/>
        </p:nvSpPr>
        <p:spPr>
          <a:xfrm>
            <a:off x="5279225" y="5090370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8" name="Google Shape;328;p36"/>
          <p:cNvSpPr/>
          <p:nvPr/>
        </p:nvSpPr>
        <p:spPr>
          <a:xfrm>
            <a:off x="4415875" y="5108725"/>
            <a:ext cx="288300" cy="714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9" name="Google Shape;329;p36"/>
          <p:cNvSpPr/>
          <p:nvPr/>
        </p:nvSpPr>
        <p:spPr>
          <a:xfrm>
            <a:off x="5279225" y="5662725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0" name="Google Shape;330;p36"/>
          <p:cNvSpPr/>
          <p:nvPr/>
        </p:nvSpPr>
        <p:spPr>
          <a:xfrm rot="3167050">
            <a:off x="5733680" y="5451539"/>
            <a:ext cx="288185" cy="581472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1" name="Google Shape;331;p36"/>
          <p:cNvSpPr/>
          <p:nvPr/>
        </p:nvSpPr>
        <p:spPr>
          <a:xfrm>
            <a:off x="4806900" y="6187875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2" name="Google Shape;332;p36"/>
          <p:cNvSpPr/>
          <p:nvPr/>
        </p:nvSpPr>
        <p:spPr>
          <a:xfrm>
            <a:off x="5970400" y="5274025"/>
            <a:ext cx="7224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3" name="Google Shape;333;p36"/>
          <p:cNvSpPr/>
          <p:nvPr/>
        </p:nvSpPr>
        <p:spPr>
          <a:xfrm>
            <a:off x="6072750" y="5090370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4" name="Google Shape;334;p36"/>
          <p:cNvSpPr/>
          <p:nvPr/>
        </p:nvSpPr>
        <p:spPr>
          <a:xfrm>
            <a:off x="3958275" y="3210775"/>
            <a:ext cx="981000" cy="3207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274E13"/>
                </a:solidFill>
                <a:latin typeface="Calibri"/>
                <a:ea typeface="Calibri"/>
                <a:cs typeface="Calibri"/>
                <a:sym typeface="Calibri"/>
              </a:rPr>
              <a:t>Assembler</a:t>
            </a:r>
            <a:endParaRPr sz="1200" b="1" i="0" u="none" strike="noStrike" cap="none">
              <a:solidFill>
                <a:srgbClr val="274E1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35" name="Google Shape;335;p36"/>
          <p:cNvGrpSpPr/>
          <p:nvPr/>
        </p:nvGrpSpPr>
        <p:grpSpPr>
          <a:xfrm>
            <a:off x="4704673" y="3053822"/>
            <a:ext cx="492804" cy="540166"/>
            <a:chOff x="4704173" y="3604372"/>
            <a:chExt cx="492804" cy="540166"/>
          </a:xfrm>
        </p:grpSpPr>
        <p:sp>
          <p:nvSpPr>
            <p:cNvPr id="336" name="Google Shape;336;p36"/>
            <p:cNvSpPr/>
            <p:nvPr/>
          </p:nvSpPr>
          <p:spPr>
            <a:xfrm>
              <a:off x="4806900" y="3726938"/>
              <a:ext cx="288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7" name="Google Shape;337;p36"/>
            <p:cNvSpPr/>
            <p:nvPr/>
          </p:nvSpPr>
          <p:spPr>
            <a:xfrm rot="-3063482">
              <a:off x="4767512" y="3616962"/>
              <a:ext cx="142713" cy="231031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8" name="Google Shape;338;p36"/>
            <p:cNvSpPr/>
            <p:nvPr/>
          </p:nvSpPr>
          <p:spPr>
            <a:xfrm rot="3109755">
              <a:off x="4990738" y="3617041"/>
              <a:ext cx="142717" cy="230942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37"/>
          <p:cNvSpPr/>
          <p:nvPr/>
        </p:nvSpPr>
        <p:spPr>
          <a:xfrm>
            <a:off x="89100" y="339975"/>
            <a:ext cx="8965800" cy="3331800"/>
          </a:xfrm>
          <a:prstGeom prst="rect">
            <a:avLst/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5" name="Google Shape;345;p37"/>
          <p:cNvSpPr/>
          <p:nvPr/>
        </p:nvSpPr>
        <p:spPr>
          <a:xfrm>
            <a:off x="87425" y="3827275"/>
            <a:ext cx="8965800" cy="2934000"/>
          </a:xfrm>
          <a:prstGeom prst="rect">
            <a:avLst/>
          </a:prstGeom>
          <a:solidFill>
            <a:srgbClr val="F9CB9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6" name="Google Shape;346;p37"/>
          <p:cNvSpPr txBox="1">
            <a:spLocks noGrp="1"/>
          </p:cNvSpPr>
          <p:nvPr>
            <p:ph type="title"/>
          </p:nvPr>
        </p:nvSpPr>
        <p:spPr>
          <a:xfrm>
            <a:off x="357020" y="435675"/>
            <a:ext cx="2100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FFFF"/>
                </a:solidFill>
              </a:rPr>
              <a:t>Roadmap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47" name="Google Shape;347;p3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26</a:t>
            </a:fld>
            <a:endParaRPr/>
          </a:p>
        </p:txBody>
      </p:sp>
      <p:sp>
        <p:nvSpPr>
          <p:cNvPr id="348" name="Google Shape;348;p37"/>
          <p:cNvSpPr/>
          <p:nvPr/>
        </p:nvSpPr>
        <p:spPr>
          <a:xfrm>
            <a:off x="3435700" y="586275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9" name="Google Shape;349;p37"/>
          <p:cNvSpPr/>
          <p:nvPr/>
        </p:nvSpPr>
        <p:spPr>
          <a:xfrm>
            <a:off x="3435700" y="1528000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Intermediate Language(s)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0" name="Google Shape;350;p37"/>
          <p:cNvSpPr/>
          <p:nvPr/>
        </p:nvSpPr>
        <p:spPr>
          <a:xfrm>
            <a:off x="3435700" y="2469725"/>
            <a:ext cx="1437600" cy="584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37"/>
          <p:cNvSpPr/>
          <p:nvPr/>
        </p:nvSpPr>
        <p:spPr>
          <a:xfrm>
            <a:off x="4232238" y="3531500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Machine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" name="Google Shape;352;p37"/>
          <p:cNvSpPr/>
          <p:nvPr/>
        </p:nvSpPr>
        <p:spPr>
          <a:xfrm>
            <a:off x="5125925" y="2471000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Operating System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3" name="Google Shape;353;p37"/>
          <p:cNvSpPr/>
          <p:nvPr/>
        </p:nvSpPr>
        <p:spPr>
          <a:xfrm>
            <a:off x="4232250" y="4108138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Computer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4" name="Google Shape;354;p37"/>
          <p:cNvSpPr/>
          <p:nvPr/>
        </p:nvSpPr>
        <p:spPr>
          <a:xfrm>
            <a:off x="5125925" y="47252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CPU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37"/>
          <p:cNvSpPr/>
          <p:nvPr/>
        </p:nvSpPr>
        <p:spPr>
          <a:xfrm>
            <a:off x="3290050" y="47252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Memory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6" name="Google Shape;356;p37"/>
          <p:cNvSpPr/>
          <p:nvPr/>
        </p:nvSpPr>
        <p:spPr>
          <a:xfrm>
            <a:off x="5029913" y="5274025"/>
            <a:ext cx="7869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ALU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Google Shape;357;p37"/>
          <p:cNvSpPr/>
          <p:nvPr/>
        </p:nvSpPr>
        <p:spPr>
          <a:xfrm>
            <a:off x="4232250" y="582277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Basic Logic Gates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" name="Google Shape;358;p37"/>
          <p:cNvSpPr/>
          <p:nvPr/>
        </p:nvSpPr>
        <p:spPr>
          <a:xfrm>
            <a:off x="4232250" y="631652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NAND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9" name="Google Shape;359;p37"/>
          <p:cNvSpPr txBox="1">
            <a:spLocks noGrp="1"/>
          </p:cNvSpPr>
          <p:nvPr>
            <p:ph type="title"/>
          </p:nvPr>
        </p:nvSpPr>
        <p:spPr>
          <a:xfrm>
            <a:off x="229220" y="2909775"/>
            <a:ext cx="23562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45818E"/>
                </a:solidFill>
              </a:rPr>
              <a:t>SOFTWARE</a:t>
            </a:r>
            <a:endParaRPr>
              <a:solidFill>
                <a:srgbClr val="45818E"/>
              </a:solidFill>
            </a:endParaRPr>
          </a:p>
        </p:txBody>
      </p:sp>
      <p:sp>
        <p:nvSpPr>
          <p:cNvPr id="360" name="Google Shape;360;p37"/>
          <p:cNvSpPr txBox="1">
            <a:spLocks noGrp="1"/>
          </p:cNvSpPr>
          <p:nvPr>
            <p:ph type="title"/>
          </p:nvPr>
        </p:nvSpPr>
        <p:spPr>
          <a:xfrm>
            <a:off x="229225" y="3827275"/>
            <a:ext cx="2499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E69138"/>
                </a:solidFill>
              </a:rPr>
              <a:t>HARDWARE</a:t>
            </a:r>
            <a:endParaRPr>
              <a:solidFill>
                <a:srgbClr val="E69138"/>
              </a:solidFill>
            </a:endParaRPr>
          </a:p>
        </p:txBody>
      </p:sp>
      <p:sp>
        <p:nvSpPr>
          <p:cNvPr id="361" name="Google Shape;361;p37"/>
          <p:cNvSpPr/>
          <p:nvPr/>
        </p:nvSpPr>
        <p:spPr>
          <a:xfrm>
            <a:off x="4010350" y="1188838"/>
            <a:ext cx="288300" cy="3207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2" name="Google Shape;362;p37"/>
          <p:cNvSpPr/>
          <p:nvPr/>
        </p:nvSpPr>
        <p:spPr>
          <a:xfrm>
            <a:off x="4010350" y="2133188"/>
            <a:ext cx="288300" cy="3207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3" name="Google Shape;363;p37"/>
          <p:cNvSpPr/>
          <p:nvPr/>
        </p:nvSpPr>
        <p:spPr>
          <a:xfrm>
            <a:off x="4806900" y="3896625"/>
            <a:ext cx="288300" cy="2805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4" name="Google Shape;364;p37"/>
          <p:cNvSpPr/>
          <p:nvPr/>
        </p:nvSpPr>
        <p:spPr>
          <a:xfrm>
            <a:off x="4415875" y="4474113"/>
            <a:ext cx="288300" cy="36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5" name="Google Shape;365;p37"/>
          <p:cNvSpPr/>
          <p:nvPr/>
        </p:nvSpPr>
        <p:spPr>
          <a:xfrm>
            <a:off x="5279225" y="4474113"/>
            <a:ext cx="288300" cy="36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6" name="Google Shape;366;p37"/>
          <p:cNvSpPr/>
          <p:nvPr/>
        </p:nvSpPr>
        <p:spPr>
          <a:xfrm>
            <a:off x="5279225" y="5090370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7" name="Google Shape;367;p37"/>
          <p:cNvSpPr/>
          <p:nvPr/>
        </p:nvSpPr>
        <p:spPr>
          <a:xfrm>
            <a:off x="4415875" y="5108725"/>
            <a:ext cx="288300" cy="714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8" name="Google Shape;368;p37"/>
          <p:cNvSpPr/>
          <p:nvPr/>
        </p:nvSpPr>
        <p:spPr>
          <a:xfrm>
            <a:off x="5279225" y="5662725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9" name="Google Shape;369;p37"/>
          <p:cNvSpPr/>
          <p:nvPr/>
        </p:nvSpPr>
        <p:spPr>
          <a:xfrm rot="3167050">
            <a:off x="5733680" y="5451539"/>
            <a:ext cx="288185" cy="581472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0" name="Google Shape;370;p37"/>
          <p:cNvSpPr/>
          <p:nvPr/>
        </p:nvSpPr>
        <p:spPr>
          <a:xfrm>
            <a:off x="4806900" y="6187875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1" name="Google Shape;371;p37"/>
          <p:cNvSpPr/>
          <p:nvPr/>
        </p:nvSpPr>
        <p:spPr>
          <a:xfrm>
            <a:off x="5970400" y="5274025"/>
            <a:ext cx="7224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PC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2" name="Google Shape;372;p37"/>
          <p:cNvSpPr/>
          <p:nvPr/>
        </p:nvSpPr>
        <p:spPr>
          <a:xfrm>
            <a:off x="6072750" y="5090370"/>
            <a:ext cx="288300" cy="231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6AA84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3" name="Google Shape;373;p37"/>
          <p:cNvSpPr/>
          <p:nvPr/>
        </p:nvSpPr>
        <p:spPr>
          <a:xfrm>
            <a:off x="3958275" y="3210775"/>
            <a:ext cx="981000" cy="3207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274E13"/>
                </a:solidFill>
                <a:latin typeface="Calibri"/>
                <a:ea typeface="Calibri"/>
                <a:cs typeface="Calibri"/>
                <a:sym typeface="Calibri"/>
              </a:rPr>
              <a:t>Assembler</a:t>
            </a:r>
            <a:endParaRPr sz="1200" b="1" i="0" u="none" strike="noStrike" cap="none">
              <a:solidFill>
                <a:srgbClr val="274E1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74" name="Google Shape;374;p37"/>
          <p:cNvGrpSpPr/>
          <p:nvPr/>
        </p:nvGrpSpPr>
        <p:grpSpPr>
          <a:xfrm>
            <a:off x="4704673" y="3053822"/>
            <a:ext cx="492804" cy="540166"/>
            <a:chOff x="4704173" y="3604372"/>
            <a:chExt cx="492804" cy="540166"/>
          </a:xfrm>
        </p:grpSpPr>
        <p:sp>
          <p:nvSpPr>
            <p:cNvPr id="375" name="Google Shape;375;p37"/>
            <p:cNvSpPr/>
            <p:nvPr/>
          </p:nvSpPr>
          <p:spPr>
            <a:xfrm>
              <a:off x="4806900" y="3726938"/>
              <a:ext cx="288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6" name="Google Shape;376;p37"/>
            <p:cNvSpPr/>
            <p:nvPr/>
          </p:nvSpPr>
          <p:spPr>
            <a:xfrm rot="-3063482">
              <a:off x="4767512" y="3616962"/>
              <a:ext cx="142713" cy="231031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7" name="Google Shape;377;p37"/>
            <p:cNvSpPr/>
            <p:nvPr/>
          </p:nvSpPr>
          <p:spPr>
            <a:xfrm rot="3109755">
              <a:off x="4990738" y="3617041"/>
              <a:ext cx="142717" cy="230942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78" name="Google Shape;378;p37"/>
          <p:cNvSpPr txBox="1"/>
          <p:nvPr/>
        </p:nvSpPr>
        <p:spPr>
          <a:xfrm>
            <a:off x="6615150" y="1280575"/>
            <a:ext cx="1781700" cy="8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en-US" sz="1500" b="1" i="0" u="none" strike="noStrike" cap="none">
                <a:solidFill>
                  <a:srgbClr val="FFD966"/>
                </a:solidFill>
                <a:latin typeface="Calibri"/>
                <a:ea typeface="Calibri"/>
                <a:cs typeface="Calibri"/>
                <a:sym typeface="Calibri"/>
              </a:rPr>
              <a:t>Focus for the rest of the course</a:t>
            </a:r>
            <a:endParaRPr sz="1500" b="1" i="0" u="none" strike="noStrike" cap="none">
              <a:solidFill>
                <a:srgbClr val="FFD96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9" name="Google Shape;379;p37"/>
          <p:cNvSpPr/>
          <p:nvPr/>
        </p:nvSpPr>
        <p:spPr>
          <a:xfrm rot="10800000">
            <a:off x="3303589" y="454767"/>
            <a:ext cx="3320100" cy="2642400"/>
          </a:xfrm>
          <a:prstGeom prst="corner">
            <a:avLst>
              <a:gd name="adj1" fmla="val 76212"/>
              <a:gd name="adj2" fmla="val 59185"/>
            </a:avLst>
          </a:prstGeom>
          <a:noFill/>
          <a:ln w="38100" cap="flat" cmpd="sng">
            <a:solidFill>
              <a:srgbClr val="FFD9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g7226799cf1_0_2"/>
          <p:cNvSpPr/>
          <p:nvPr/>
        </p:nvSpPr>
        <p:spPr>
          <a:xfrm>
            <a:off x="89100" y="339975"/>
            <a:ext cx="8965800" cy="5702100"/>
          </a:xfrm>
          <a:prstGeom prst="rect">
            <a:avLst/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6" name="Google Shape;386;g7226799cf1_0_2"/>
          <p:cNvSpPr txBox="1">
            <a:spLocks noGrp="1"/>
          </p:cNvSpPr>
          <p:nvPr>
            <p:ph type="title"/>
          </p:nvPr>
        </p:nvSpPr>
        <p:spPr>
          <a:xfrm>
            <a:off x="357020" y="613750"/>
            <a:ext cx="2100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FFFF"/>
                </a:solidFill>
              </a:rPr>
              <a:t>Software</a:t>
            </a:r>
            <a:endParaRPr>
              <a:solidFill>
                <a:srgbClr val="FFFFFF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FFFF"/>
                </a:solidFill>
              </a:rPr>
              <a:t>Overview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87" name="Google Shape;387;g7226799cf1_0_2"/>
          <p:cNvSpPr/>
          <p:nvPr/>
        </p:nvSpPr>
        <p:spPr>
          <a:xfrm>
            <a:off x="2746450" y="3710675"/>
            <a:ext cx="2802300" cy="12000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x86, x86-64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RISC-V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HACK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8" name="Google Shape;388;g7226799cf1_0_2"/>
          <p:cNvSpPr/>
          <p:nvPr/>
        </p:nvSpPr>
        <p:spPr>
          <a:xfrm>
            <a:off x="2961750" y="4018625"/>
            <a:ext cx="1437600" cy="584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9" name="Google Shape;389;g7226799cf1_0_2"/>
          <p:cNvSpPr/>
          <p:nvPr/>
        </p:nvSpPr>
        <p:spPr>
          <a:xfrm>
            <a:off x="5087063" y="585312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Machine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0" name="Google Shape;390;g7226799cf1_0_2"/>
          <p:cNvSpPr/>
          <p:nvPr/>
        </p:nvSpPr>
        <p:spPr>
          <a:xfrm>
            <a:off x="6142325" y="3710675"/>
            <a:ext cx="2802300" cy="12000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Windows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macOS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Unix/Linux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Android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Hack OS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1" name="Google Shape;391;g7226799cf1_0_2"/>
          <p:cNvSpPr/>
          <p:nvPr/>
        </p:nvSpPr>
        <p:spPr>
          <a:xfrm>
            <a:off x="6388700" y="3994375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Operating System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2" name="Google Shape;392;g7226799cf1_0_2"/>
          <p:cNvSpPr txBox="1">
            <a:spLocks noGrp="1"/>
          </p:cNvSpPr>
          <p:nvPr>
            <p:ph type="title"/>
          </p:nvPr>
        </p:nvSpPr>
        <p:spPr>
          <a:xfrm>
            <a:off x="229220" y="5280075"/>
            <a:ext cx="23562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45818E"/>
                </a:solidFill>
              </a:rPr>
              <a:t>SOFTWARE</a:t>
            </a:r>
            <a:endParaRPr>
              <a:solidFill>
                <a:srgbClr val="45818E"/>
              </a:solidFill>
            </a:endParaRPr>
          </a:p>
        </p:txBody>
      </p:sp>
      <p:sp>
        <p:nvSpPr>
          <p:cNvPr id="393" name="Google Shape;393;g7226799cf1_0_2"/>
          <p:cNvSpPr/>
          <p:nvPr/>
        </p:nvSpPr>
        <p:spPr>
          <a:xfrm>
            <a:off x="4813100" y="5221550"/>
            <a:ext cx="981000" cy="3207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274E13"/>
                </a:solidFill>
                <a:latin typeface="Calibri"/>
                <a:ea typeface="Calibri"/>
                <a:cs typeface="Calibri"/>
                <a:sym typeface="Calibri"/>
              </a:rPr>
              <a:t>Assembler</a:t>
            </a:r>
            <a:endParaRPr sz="1200" b="1" i="0" u="none" strike="noStrike" cap="none">
              <a:solidFill>
                <a:srgbClr val="274E1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94" name="Google Shape;394;g7226799cf1_0_2"/>
          <p:cNvGrpSpPr/>
          <p:nvPr/>
        </p:nvGrpSpPr>
        <p:grpSpPr>
          <a:xfrm>
            <a:off x="5376419" y="4867085"/>
            <a:ext cx="939284" cy="1029609"/>
            <a:chOff x="4704173" y="3604372"/>
            <a:chExt cx="492804" cy="540166"/>
          </a:xfrm>
        </p:grpSpPr>
        <p:sp>
          <p:nvSpPr>
            <p:cNvPr id="395" name="Google Shape;395;g7226799cf1_0_2"/>
            <p:cNvSpPr/>
            <p:nvPr/>
          </p:nvSpPr>
          <p:spPr>
            <a:xfrm>
              <a:off x="4806900" y="3726938"/>
              <a:ext cx="288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6" name="Google Shape;396;g7226799cf1_0_2"/>
            <p:cNvSpPr/>
            <p:nvPr/>
          </p:nvSpPr>
          <p:spPr>
            <a:xfrm rot="-3063482">
              <a:off x="4767512" y="3616962"/>
              <a:ext cx="142713" cy="231031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7" name="Google Shape;397;g7226799cf1_0_2"/>
            <p:cNvSpPr/>
            <p:nvPr/>
          </p:nvSpPr>
          <p:spPr>
            <a:xfrm rot="3109755">
              <a:off x="4990738" y="3617041"/>
              <a:ext cx="142717" cy="230942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98" name="Google Shape;398;g7226799cf1_0_2"/>
          <p:cNvSpPr/>
          <p:nvPr/>
        </p:nvSpPr>
        <p:spPr>
          <a:xfrm>
            <a:off x="2746450" y="2097075"/>
            <a:ext cx="3001800" cy="9969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Java Byte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Jack VM Code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9" name="Google Shape;399;g7226799cf1_0_2"/>
          <p:cNvSpPr/>
          <p:nvPr/>
        </p:nvSpPr>
        <p:spPr>
          <a:xfrm>
            <a:off x="2746450" y="479950"/>
            <a:ext cx="2802300" cy="10296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Java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Python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C/C++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0" name="Google Shape;400;g7226799cf1_0_2"/>
          <p:cNvSpPr/>
          <p:nvPr/>
        </p:nvSpPr>
        <p:spPr>
          <a:xfrm>
            <a:off x="2953675" y="702700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1" name="Google Shape;401;g7226799cf1_0_2"/>
          <p:cNvSpPr/>
          <p:nvPr/>
        </p:nvSpPr>
        <p:spPr>
          <a:xfrm>
            <a:off x="2953675" y="2303475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Intermediate Language(s)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2" name="Google Shape;402;g7226799cf1_0_2"/>
          <p:cNvSpPr/>
          <p:nvPr/>
        </p:nvSpPr>
        <p:spPr>
          <a:xfrm>
            <a:off x="3069575" y="3241975"/>
            <a:ext cx="1050900" cy="320700"/>
          </a:xfrm>
          <a:prstGeom prst="roundRect">
            <a:avLst>
              <a:gd name="adj" fmla="val 16667"/>
            </a:avLst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Compiler</a:t>
            </a:r>
            <a:endParaRPr sz="1200" b="1" i="0" u="none" strike="noStrike" cap="none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3" name="Google Shape;403;g7226799cf1_0_2"/>
          <p:cNvSpPr/>
          <p:nvPr/>
        </p:nvSpPr>
        <p:spPr>
          <a:xfrm>
            <a:off x="3069575" y="1642963"/>
            <a:ext cx="1050900" cy="320700"/>
          </a:xfrm>
          <a:prstGeom prst="roundRect">
            <a:avLst>
              <a:gd name="adj" fmla="val 16667"/>
            </a:avLst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Compiler</a:t>
            </a:r>
            <a:endParaRPr sz="1200" b="1" i="0" u="none" strike="noStrike" cap="none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4" name="Google Shape;404;g7226799cf1_0_2"/>
          <p:cNvSpPr/>
          <p:nvPr/>
        </p:nvSpPr>
        <p:spPr>
          <a:xfrm>
            <a:off x="3949600" y="1576213"/>
            <a:ext cx="396000" cy="4542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5" name="Google Shape;405;g7226799cf1_0_2"/>
          <p:cNvSpPr/>
          <p:nvPr/>
        </p:nvSpPr>
        <p:spPr>
          <a:xfrm>
            <a:off x="4120475" y="3241975"/>
            <a:ext cx="1511700" cy="320700"/>
          </a:xfrm>
          <a:prstGeom prst="roundRect">
            <a:avLst>
              <a:gd name="adj" fmla="val 16667"/>
            </a:avLst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411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(VM Translator)</a:t>
            </a:r>
            <a:endParaRPr sz="1200" b="1" i="0" u="none" strike="noStrike" cap="none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6" name="Google Shape;406;g7226799cf1_0_2"/>
          <p:cNvSpPr/>
          <p:nvPr/>
        </p:nvSpPr>
        <p:spPr>
          <a:xfrm>
            <a:off x="3949600" y="3175213"/>
            <a:ext cx="396000" cy="4542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7"/>
          <p:cNvSpPr/>
          <p:nvPr/>
        </p:nvSpPr>
        <p:spPr>
          <a:xfrm>
            <a:off x="89100" y="339975"/>
            <a:ext cx="8965800" cy="5702100"/>
          </a:xfrm>
          <a:prstGeom prst="rect">
            <a:avLst/>
          </a:prstGeom>
          <a:solidFill>
            <a:srgbClr val="76A5A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7"/>
          <p:cNvSpPr txBox="1">
            <a:spLocks noGrp="1"/>
          </p:cNvSpPr>
          <p:nvPr>
            <p:ph type="title"/>
          </p:nvPr>
        </p:nvSpPr>
        <p:spPr>
          <a:xfrm>
            <a:off x="357020" y="613750"/>
            <a:ext cx="21006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FFFF"/>
                </a:solidFill>
              </a:rPr>
              <a:t>Software</a:t>
            </a:r>
            <a:endParaRPr>
              <a:solidFill>
                <a:srgbClr val="FFFFFF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FFFFFF"/>
                </a:solidFill>
              </a:rPr>
              <a:t>Overview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34" name="Google Shape;134;p7"/>
          <p:cNvSpPr/>
          <p:nvPr/>
        </p:nvSpPr>
        <p:spPr>
          <a:xfrm>
            <a:off x="2746450" y="3710675"/>
            <a:ext cx="2802300" cy="12000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x86, x86-64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RISC-V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HACK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7"/>
          <p:cNvSpPr/>
          <p:nvPr/>
        </p:nvSpPr>
        <p:spPr>
          <a:xfrm>
            <a:off x="2961750" y="4018625"/>
            <a:ext cx="1437600" cy="584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7"/>
          <p:cNvSpPr/>
          <p:nvPr/>
        </p:nvSpPr>
        <p:spPr>
          <a:xfrm>
            <a:off x="5087063" y="5853125"/>
            <a:ext cx="1437600" cy="365100"/>
          </a:xfrm>
          <a:prstGeom prst="rect">
            <a:avLst/>
          </a:prstGeom>
          <a:solidFill>
            <a:srgbClr val="B6D7A8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Machine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7"/>
          <p:cNvSpPr/>
          <p:nvPr/>
        </p:nvSpPr>
        <p:spPr>
          <a:xfrm>
            <a:off x="6142325" y="3710675"/>
            <a:ext cx="2802300" cy="12000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Windows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Mac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Unix/Linux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Android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Hack OS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7"/>
          <p:cNvSpPr/>
          <p:nvPr/>
        </p:nvSpPr>
        <p:spPr>
          <a:xfrm>
            <a:off x="6388700" y="3994375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Operating System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7"/>
          <p:cNvSpPr txBox="1">
            <a:spLocks noGrp="1"/>
          </p:cNvSpPr>
          <p:nvPr>
            <p:ph type="title"/>
          </p:nvPr>
        </p:nvSpPr>
        <p:spPr>
          <a:xfrm>
            <a:off x="229220" y="5280075"/>
            <a:ext cx="23562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solidFill>
                  <a:srgbClr val="45818E"/>
                </a:solidFill>
              </a:rPr>
              <a:t>SOFTWARE</a:t>
            </a:r>
            <a:endParaRPr>
              <a:solidFill>
                <a:srgbClr val="45818E"/>
              </a:solidFill>
            </a:endParaRPr>
          </a:p>
        </p:txBody>
      </p:sp>
      <p:sp>
        <p:nvSpPr>
          <p:cNvPr id="140" name="Google Shape;140;p7"/>
          <p:cNvSpPr/>
          <p:nvPr/>
        </p:nvSpPr>
        <p:spPr>
          <a:xfrm>
            <a:off x="4813100" y="5221550"/>
            <a:ext cx="981000" cy="320700"/>
          </a:xfrm>
          <a:prstGeom prst="roundRect">
            <a:avLst>
              <a:gd name="adj" fmla="val 16667"/>
            </a:avLst>
          </a:prstGeom>
          <a:solidFill>
            <a:srgbClr val="93C47D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274E13"/>
                </a:solidFill>
                <a:latin typeface="Calibri"/>
                <a:ea typeface="Calibri"/>
                <a:cs typeface="Calibri"/>
                <a:sym typeface="Calibri"/>
              </a:rPr>
              <a:t>Assembler</a:t>
            </a:r>
            <a:endParaRPr sz="1200" b="1" i="0" u="none" strike="noStrike" cap="none">
              <a:solidFill>
                <a:srgbClr val="274E1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1" name="Google Shape;141;p7"/>
          <p:cNvGrpSpPr/>
          <p:nvPr/>
        </p:nvGrpSpPr>
        <p:grpSpPr>
          <a:xfrm>
            <a:off x="5376420" y="4867084"/>
            <a:ext cx="939284" cy="1029610"/>
            <a:chOff x="4704173" y="3604372"/>
            <a:chExt cx="492804" cy="540166"/>
          </a:xfrm>
        </p:grpSpPr>
        <p:sp>
          <p:nvSpPr>
            <p:cNvPr id="142" name="Google Shape;142;p7"/>
            <p:cNvSpPr/>
            <p:nvPr/>
          </p:nvSpPr>
          <p:spPr>
            <a:xfrm>
              <a:off x="4806900" y="3726938"/>
              <a:ext cx="288300" cy="4176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7"/>
            <p:cNvSpPr/>
            <p:nvPr/>
          </p:nvSpPr>
          <p:spPr>
            <a:xfrm rot="-3063482">
              <a:off x="4767512" y="3616962"/>
              <a:ext cx="142713" cy="231031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7"/>
            <p:cNvSpPr/>
            <p:nvPr/>
          </p:nvSpPr>
          <p:spPr>
            <a:xfrm rot="3109755">
              <a:off x="4990738" y="3617041"/>
              <a:ext cx="142717" cy="230942"/>
            </a:xfrm>
            <a:prstGeom prst="rect">
              <a:avLst/>
            </a:prstGeom>
            <a:solidFill>
              <a:srgbClr val="38761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5" name="Google Shape;145;p7"/>
          <p:cNvSpPr/>
          <p:nvPr/>
        </p:nvSpPr>
        <p:spPr>
          <a:xfrm>
            <a:off x="2746450" y="2097075"/>
            <a:ext cx="3001800" cy="9969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Java Byte Code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Jack VM Code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7"/>
          <p:cNvSpPr/>
          <p:nvPr/>
        </p:nvSpPr>
        <p:spPr>
          <a:xfrm>
            <a:off x="2746450" y="479950"/>
            <a:ext cx="2802300" cy="10296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rgbClr val="66666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Java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Python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C/C++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FF00FF"/>
                </a:solidFill>
                <a:latin typeface="Calibri"/>
                <a:ea typeface="Calibri"/>
                <a:cs typeface="Calibri"/>
                <a:sym typeface="Calibri"/>
              </a:rPr>
              <a:t>Jack</a:t>
            </a:r>
            <a:endParaRPr sz="1400" b="1" i="0" u="none" strike="noStrike" cap="none">
              <a:solidFill>
                <a:srgbClr val="FF00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7"/>
          <p:cNvSpPr/>
          <p:nvPr/>
        </p:nvSpPr>
        <p:spPr>
          <a:xfrm>
            <a:off x="2953675" y="702700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7"/>
          <p:cNvSpPr/>
          <p:nvPr/>
        </p:nvSpPr>
        <p:spPr>
          <a:xfrm>
            <a:off x="2953675" y="2303475"/>
            <a:ext cx="1437600" cy="584100"/>
          </a:xfrm>
          <a:prstGeom prst="rect">
            <a:avLst/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Intermediate Language(s)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7"/>
          <p:cNvSpPr/>
          <p:nvPr/>
        </p:nvSpPr>
        <p:spPr>
          <a:xfrm>
            <a:off x="3069575" y="3241975"/>
            <a:ext cx="1050900" cy="320700"/>
          </a:xfrm>
          <a:prstGeom prst="roundRect">
            <a:avLst>
              <a:gd name="adj" fmla="val 16667"/>
            </a:avLst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Compiler</a:t>
            </a:r>
            <a:endParaRPr sz="1200" b="1" i="0" u="none" strike="noStrike" cap="none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7"/>
          <p:cNvSpPr/>
          <p:nvPr/>
        </p:nvSpPr>
        <p:spPr>
          <a:xfrm>
            <a:off x="3069575" y="1642963"/>
            <a:ext cx="1050900" cy="320700"/>
          </a:xfrm>
          <a:prstGeom prst="roundRect">
            <a:avLst>
              <a:gd name="adj" fmla="val 16667"/>
            </a:avLst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Compiler</a:t>
            </a:r>
            <a:endParaRPr sz="1200" b="1" i="0" u="none" strike="noStrike" cap="none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7"/>
          <p:cNvSpPr/>
          <p:nvPr/>
        </p:nvSpPr>
        <p:spPr>
          <a:xfrm>
            <a:off x="3949600" y="1576213"/>
            <a:ext cx="396000" cy="4542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7"/>
          <p:cNvSpPr/>
          <p:nvPr/>
        </p:nvSpPr>
        <p:spPr>
          <a:xfrm>
            <a:off x="4120475" y="3241975"/>
            <a:ext cx="1511700" cy="320700"/>
          </a:xfrm>
          <a:prstGeom prst="roundRect">
            <a:avLst>
              <a:gd name="adj" fmla="val 16667"/>
            </a:avLst>
          </a:prstGeom>
          <a:solidFill>
            <a:srgbClr val="FFE599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rPr>
              <a:t>(VM Translator)</a:t>
            </a:r>
            <a:endParaRPr sz="1200" b="1" i="0" u="none" strike="noStrike" cap="none">
              <a:solidFill>
                <a:srgbClr val="7F6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3" name="Google Shape;153;p7"/>
          <p:cNvSpPr/>
          <p:nvPr/>
        </p:nvSpPr>
        <p:spPr>
          <a:xfrm>
            <a:off x="3949600" y="3175213"/>
            <a:ext cx="396000" cy="4542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1C2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7"/>
          <p:cNvSpPr/>
          <p:nvPr/>
        </p:nvSpPr>
        <p:spPr>
          <a:xfrm rot="-5400000" flipH="1">
            <a:off x="971650" y="2482000"/>
            <a:ext cx="2831700" cy="619200"/>
          </a:xfrm>
          <a:prstGeom prst="uturnArrow">
            <a:avLst>
              <a:gd name="adj1" fmla="val 39660"/>
              <a:gd name="adj2" fmla="val 25000"/>
              <a:gd name="adj3" fmla="val 25000"/>
              <a:gd name="adj4" fmla="val 49545"/>
              <a:gd name="adj5" fmla="val 100000"/>
            </a:avLst>
          </a:prstGeom>
          <a:solidFill>
            <a:srgbClr val="E6913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7"/>
          <p:cNvSpPr txBox="1"/>
          <p:nvPr/>
        </p:nvSpPr>
        <p:spPr>
          <a:xfrm>
            <a:off x="631596" y="2963925"/>
            <a:ext cx="1446304" cy="4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rgbClr val="783F04"/>
                </a:solidFill>
                <a:latin typeface="Calibri"/>
                <a:ea typeface="Calibri"/>
                <a:cs typeface="Calibri"/>
                <a:sym typeface="Calibri"/>
              </a:rPr>
              <a:t>(Project 8)</a:t>
            </a:r>
            <a:endParaRPr sz="1400" b="1" i="0" u="none" strike="noStrike" cap="none" dirty="0">
              <a:solidFill>
                <a:srgbClr val="783F0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7"/>
          <p:cNvSpPr/>
          <p:nvPr/>
        </p:nvSpPr>
        <p:spPr>
          <a:xfrm>
            <a:off x="1153400" y="2631238"/>
            <a:ext cx="1050900" cy="320700"/>
          </a:xfrm>
          <a:prstGeom prst="roundRect">
            <a:avLst>
              <a:gd name="adj" fmla="val 16667"/>
            </a:avLst>
          </a:prstGeom>
          <a:solidFill>
            <a:srgbClr val="F9CB9C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1" i="0" u="none" strike="noStrike" cap="none">
                <a:solidFill>
                  <a:srgbClr val="783F04"/>
                </a:solidFill>
                <a:latin typeface="Calibri"/>
                <a:ea typeface="Calibri"/>
                <a:cs typeface="Calibri"/>
                <a:sym typeface="Calibri"/>
              </a:rPr>
              <a:t>Compiler</a:t>
            </a:r>
            <a:endParaRPr sz="1200" b="1" i="0" u="none" strike="noStrike" cap="none">
              <a:solidFill>
                <a:srgbClr val="783F0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53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Compiler: Goal</a:t>
            </a:r>
            <a:endParaRPr/>
          </a:p>
        </p:txBody>
      </p:sp>
      <p:sp>
        <p:nvSpPr>
          <p:cNvPr id="163" name="Google Shape;163;p53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29</a:t>
            </a:fld>
            <a:endParaRPr/>
          </a:p>
        </p:txBody>
      </p:sp>
      <p:sp>
        <p:nvSpPr>
          <p:cNvPr id="164" name="Google Shape;164;p53"/>
          <p:cNvSpPr/>
          <p:nvPr/>
        </p:nvSpPr>
        <p:spPr>
          <a:xfrm>
            <a:off x="425024" y="1250649"/>
            <a:ext cx="3211799" cy="2029275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public int fact(int n)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if (n == 0)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1;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} else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n * fact(n - 1);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53"/>
          <p:cNvSpPr/>
          <p:nvPr/>
        </p:nvSpPr>
        <p:spPr>
          <a:xfrm>
            <a:off x="5763639" y="1846264"/>
            <a:ext cx="2877600" cy="1867897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(fact)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M=M+1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@ifbranch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D;JEQ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53"/>
          <p:cNvSpPr/>
          <p:nvPr/>
        </p:nvSpPr>
        <p:spPr>
          <a:xfrm rot="10800000" flipH="1">
            <a:off x="1429625" y="4438920"/>
            <a:ext cx="1793700" cy="1793700"/>
          </a:xfrm>
          <a:prstGeom prst="bentArrow">
            <a:avLst>
              <a:gd name="adj1" fmla="val 29320"/>
              <a:gd name="adj2" fmla="val 25000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53"/>
          <p:cNvSpPr/>
          <p:nvPr/>
        </p:nvSpPr>
        <p:spPr>
          <a:xfrm rot="5400000" flipH="1">
            <a:off x="5977350" y="4225220"/>
            <a:ext cx="1793700" cy="1793700"/>
          </a:xfrm>
          <a:prstGeom prst="bentArrow">
            <a:avLst>
              <a:gd name="adj1" fmla="val 29320"/>
              <a:gd name="adj2" fmla="val 25000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53"/>
          <p:cNvSpPr/>
          <p:nvPr/>
        </p:nvSpPr>
        <p:spPr>
          <a:xfrm>
            <a:off x="3425025" y="5275595"/>
            <a:ext cx="2263200" cy="9960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Compiler</a:t>
            </a:r>
            <a:endParaRPr sz="24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Stress and Student Wellness</a:t>
            </a:r>
            <a:endParaRPr dirty="0"/>
          </a:p>
        </p:txBody>
      </p:sp>
      <p:sp>
        <p:nvSpPr>
          <p:cNvPr id="40" name="Google Shape;40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Students are generally reporting increasing depression, anxiety, and suicidal thoughts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The stress we feel from school can amplify these feelings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A lack of self-care can hinder our academic performance as a student</a:t>
            </a:r>
          </a:p>
          <a:p>
            <a:pPr marL="804672" lvl="1" indent="-347472">
              <a:spcBef>
                <a:spcPts val="440"/>
              </a:spcBef>
              <a:buSzPts val="2080"/>
              <a:buFont typeface="Noto Sans Symbols"/>
              <a:buChar char="❖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In a survey, over 80% of students felt that emotional or mental difficulties have hurt their academic performance (UW Healthy Minds Survey, 2017)</a:t>
            </a:r>
          </a:p>
        </p:txBody>
      </p:sp>
      <p:sp>
        <p:nvSpPr>
          <p:cNvPr id="41" name="Google Shape;41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55633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8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Compiler: Goal</a:t>
            </a:r>
            <a:endParaRPr/>
          </a:p>
        </p:txBody>
      </p:sp>
      <p:sp>
        <p:nvSpPr>
          <p:cNvPr id="175" name="Google Shape;175;p8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30</a:t>
            </a:fld>
            <a:endParaRPr/>
          </a:p>
        </p:txBody>
      </p:sp>
      <p:sp>
        <p:nvSpPr>
          <p:cNvPr id="176" name="Google Shape;176;p8"/>
          <p:cNvSpPr/>
          <p:nvPr/>
        </p:nvSpPr>
        <p:spPr>
          <a:xfrm>
            <a:off x="425024" y="1250649"/>
            <a:ext cx="3211799" cy="2029275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public int fact(int n)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if (n == 0)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1;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} else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n * fact(n - 1);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8"/>
          <p:cNvSpPr/>
          <p:nvPr/>
        </p:nvSpPr>
        <p:spPr>
          <a:xfrm>
            <a:off x="5763639" y="1846264"/>
            <a:ext cx="2877600" cy="1867897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(fact)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M=M+1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@ifbranch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D;JEQ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8"/>
          <p:cNvSpPr/>
          <p:nvPr/>
        </p:nvSpPr>
        <p:spPr>
          <a:xfrm rot="10800000" flipH="1">
            <a:off x="1429625" y="4438920"/>
            <a:ext cx="1793700" cy="1793700"/>
          </a:xfrm>
          <a:prstGeom prst="bentArrow">
            <a:avLst>
              <a:gd name="adj1" fmla="val 29320"/>
              <a:gd name="adj2" fmla="val 25000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" name="Google Shape;179;p8"/>
          <p:cNvSpPr/>
          <p:nvPr/>
        </p:nvSpPr>
        <p:spPr>
          <a:xfrm rot="5400000" flipH="1">
            <a:off x="5977350" y="4225220"/>
            <a:ext cx="1793700" cy="1793700"/>
          </a:xfrm>
          <a:prstGeom prst="bentArrow">
            <a:avLst>
              <a:gd name="adj1" fmla="val 29320"/>
              <a:gd name="adj2" fmla="val 25000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8"/>
          <p:cNvSpPr/>
          <p:nvPr/>
        </p:nvSpPr>
        <p:spPr>
          <a:xfrm>
            <a:off x="3425025" y="5275595"/>
            <a:ext cx="2263200" cy="9960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Compiler</a:t>
            </a:r>
            <a:endParaRPr sz="24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8"/>
          <p:cNvSpPr txBox="1"/>
          <p:nvPr/>
        </p:nvSpPr>
        <p:spPr>
          <a:xfrm>
            <a:off x="425025" y="3282077"/>
            <a:ext cx="3211800" cy="61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Theory Definition:</a:t>
            </a: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 string, from the set of strings making up a language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9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Compiler: Goal</a:t>
            </a:r>
            <a:endParaRPr/>
          </a:p>
        </p:txBody>
      </p:sp>
      <p:sp>
        <p:nvSpPr>
          <p:cNvPr id="188" name="Google Shape;188;p9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31</a:t>
            </a:fld>
            <a:endParaRPr/>
          </a:p>
        </p:txBody>
      </p:sp>
      <p:sp>
        <p:nvSpPr>
          <p:cNvPr id="189" name="Google Shape;189;p9"/>
          <p:cNvSpPr/>
          <p:nvPr/>
        </p:nvSpPr>
        <p:spPr>
          <a:xfrm>
            <a:off x="425024" y="1250649"/>
            <a:ext cx="3211799" cy="2029275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public int fact(int n)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if (n == 0)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1;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} else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n * fact(n - 1);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9"/>
          <p:cNvSpPr/>
          <p:nvPr/>
        </p:nvSpPr>
        <p:spPr>
          <a:xfrm>
            <a:off x="5763639" y="1846264"/>
            <a:ext cx="2877600" cy="1867897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(fact)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M=M+1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@ifbranch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D;JEQ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p9"/>
          <p:cNvSpPr/>
          <p:nvPr/>
        </p:nvSpPr>
        <p:spPr>
          <a:xfrm rot="10800000" flipH="1">
            <a:off x="1429625" y="4438920"/>
            <a:ext cx="1793700" cy="1793700"/>
          </a:xfrm>
          <a:prstGeom prst="bentArrow">
            <a:avLst>
              <a:gd name="adj1" fmla="val 29320"/>
              <a:gd name="adj2" fmla="val 25000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9"/>
          <p:cNvSpPr/>
          <p:nvPr/>
        </p:nvSpPr>
        <p:spPr>
          <a:xfrm rot="5400000" flipH="1">
            <a:off x="5977350" y="4225220"/>
            <a:ext cx="1793700" cy="1793700"/>
          </a:xfrm>
          <a:prstGeom prst="bentArrow">
            <a:avLst>
              <a:gd name="adj1" fmla="val 29320"/>
              <a:gd name="adj2" fmla="val 25000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3" name="Google Shape;193;p9"/>
          <p:cNvSpPr/>
          <p:nvPr/>
        </p:nvSpPr>
        <p:spPr>
          <a:xfrm>
            <a:off x="3425025" y="5275595"/>
            <a:ext cx="2263200" cy="9960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Compiler</a:t>
            </a:r>
            <a:endParaRPr sz="24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9"/>
          <p:cNvSpPr txBox="1"/>
          <p:nvPr/>
        </p:nvSpPr>
        <p:spPr>
          <a:xfrm>
            <a:off x="425025" y="3282077"/>
            <a:ext cx="3211800" cy="61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Theory Definition:</a:t>
            </a: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a string, from the set of strings making up a language</a:t>
            </a: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9"/>
          <p:cNvSpPr txBox="1"/>
          <p:nvPr/>
        </p:nvSpPr>
        <p:spPr>
          <a:xfrm>
            <a:off x="425025" y="3842027"/>
            <a:ext cx="3000000" cy="61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Practical Definition: </a:t>
            </a:r>
            <a:r>
              <a:rPr lang="en-US"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file containing a bunch of characters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5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60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The Compiler: Implementation</a:t>
            </a:r>
            <a:endParaRPr/>
          </a:p>
        </p:txBody>
      </p:sp>
      <p:sp>
        <p:nvSpPr>
          <p:cNvPr id="202" name="Google Shape;202;p5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32</a:t>
            </a:fld>
            <a:endParaRPr/>
          </a:p>
        </p:txBody>
      </p:sp>
      <p:sp>
        <p:nvSpPr>
          <p:cNvPr id="203" name="Google Shape;203;p54"/>
          <p:cNvSpPr/>
          <p:nvPr/>
        </p:nvSpPr>
        <p:spPr>
          <a:xfrm rot="10800000" flipH="1">
            <a:off x="425025" y="3470650"/>
            <a:ext cx="485400" cy="1104600"/>
          </a:xfrm>
          <a:prstGeom prst="bentArrow">
            <a:avLst>
              <a:gd name="adj1" fmla="val 41976"/>
              <a:gd name="adj2" fmla="val 33019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54"/>
          <p:cNvSpPr/>
          <p:nvPr/>
        </p:nvSpPr>
        <p:spPr>
          <a:xfrm>
            <a:off x="1288638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Scanner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54"/>
          <p:cNvSpPr/>
          <p:nvPr/>
        </p:nvSpPr>
        <p:spPr>
          <a:xfrm>
            <a:off x="2630630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Parser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54"/>
          <p:cNvSpPr/>
          <p:nvPr/>
        </p:nvSpPr>
        <p:spPr>
          <a:xfrm>
            <a:off x="3972622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Type Checker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54"/>
          <p:cNvSpPr/>
          <p:nvPr/>
        </p:nvSpPr>
        <p:spPr>
          <a:xfrm>
            <a:off x="5314614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Optimizer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54"/>
          <p:cNvSpPr/>
          <p:nvPr/>
        </p:nvSpPr>
        <p:spPr>
          <a:xfrm>
            <a:off x="6656606" y="4040950"/>
            <a:ext cx="1174800" cy="659700"/>
          </a:xfrm>
          <a:prstGeom prst="rect">
            <a:avLst/>
          </a:prstGeom>
          <a:solidFill>
            <a:srgbClr val="FCE5CD"/>
          </a:solidFill>
          <a:ln w="28575" cap="flat" cmpd="sng">
            <a:solidFill>
              <a:srgbClr val="B45F0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US" sz="1800" b="1" i="0" u="none" strike="noStrike" cap="none">
                <a:solidFill>
                  <a:srgbClr val="B45F06"/>
                </a:solidFill>
                <a:latin typeface="Calibri"/>
                <a:ea typeface="Calibri"/>
                <a:cs typeface="Calibri"/>
                <a:sym typeface="Calibri"/>
              </a:rPr>
              <a:t>Code Generator</a:t>
            </a:r>
            <a:endParaRPr sz="1800" b="1" i="0" u="none" strike="noStrike" cap="none">
              <a:solidFill>
                <a:srgbClr val="B45F0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54"/>
          <p:cNvSpPr/>
          <p:nvPr/>
        </p:nvSpPr>
        <p:spPr>
          <a:xfrm rot="5400000" flipH="1">
            <a:off x="7897525" y="3656650"/>
            <a:ext cx="1065600" cy="519000"/>
          </a:xfrm>
          <a:prstGeom prst="bentArrow">
            <a:avLst>
              <a:gd name="adj1" fmla="val 37432"/>
              <a:gd name="adj2" fmla="val 33019"/>
              <a:gd name="adj3" fmla="val 25000"/>
              <a:gd name="adj4" fmla="val 43750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10" name="Google Shape;210;p54"/>
          <p:cNvGrpSpPr/>
          <p:nvPr/>
        </p:nvGrpSpPr>
        <p:grpSpPr>
          <a:xfrm>
            <a:off x="425024" y="5303775"/>
            <a:ext cx="1896101" cy="1253100"/>
            <a:chOff x="114749" y="5313500"/>
            <a:chExt cx="1896101" cy="1253100"/>
          </a:xfrm>
        </p:grpSpPr>
        <p:sp>
          <p:nvSpPr>
            <p:cNvPr id="211" name="Google Shape;211;p54"/>
            <p:cNvSpPr/>
            <p:nvPr/>
          </p:nvSpPr>
          <p:spPr>
            <a:xfrm>
              <a:off x="114749" y="5313500"/>
              <a:ext cx="1896101" cy="1253100"/>
            </a:xfrm>
            <a:prstGeom prst="wedgeRectCallout">
              <a:avLst>
                <a:gd name="adj1" fmla="val 26273"/>
                <a:gd name="adj2" fmla="val -93410"/>
              </a:avLst>
            </a:prstGeom>
            <a:solidFill>
              <a:srgbClr val="FCE5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Break string into discrete </a:t>
              </a:r>
              <a:r>
                <a:rPr lang="en-US" sz="14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tokens</a:t>
              </a: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: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 etc.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2" name="Google Shape;212;p54"/>
            <p:cNvSpPr/>
            <p:nvPr/>
          </p:nvSpPr>
          <p:spPr>
            <a:xfrm>
              <a:off x="225047" y="5886600"/>
              <a:ext cx="426642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IF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3" name="Google Shape;213;p54"/>
            <p:cNvSpPr/>
            <p:nvPr/>
          </p:nvSpPr>
          <p:spPr>
            <a:xfrm>
              <a:off x="678597" y="5886600"/>
              <a:ext cx="364878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(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4" name="Google Shape;214;p54"/>
            <p:cNvSpPr/>
            <p:nvPr/>
          </p:nvSpPr>
          <p:spPr>
            <a:xfrm>
              <a:off x="225047" y="6207500"/>
              <a:ext cx="543120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==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5" name="Google Shape;215;p54"/>
            <p:cNvSpPr/>
            <p:nvPr/>
          </p:nvSpPr>
          <p:spPr>
            <a:xfrm>
              <a:off x="1076946" y="5886600"/>
              <a:ext cx="801925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ID(n)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16" name="Google Shape;216;p54"/>
            <p:cNvSpPr/>
            <p:nvPr/>
          </p:nvSpPr>
          <p:spPr>
            <a:xfrm>
              <a:off x="778446" y="6207500"/>
              <a:ext cx="801925" cy="262200"/>
            </a:xfrm>
            <a:prstGeom prst="roundRect">
              <a:avLst>
                <a:gd name="adj" fmla="val 16667"/>
              </a:avLst>
            </a:prstGeom>
            <a:solidFill>
              <a:srgbClr val="4581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NUM(0)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</p:grpSp>
      <p:sp>
        <p:nvSpPr>
          <p:cNvPr id="217" name="Google Shape;217;p54"/>
          <p:cNvSpPr/>
          <p:nvPr/>
        </p:nvSpPr>
        <p:spPr>
          <a:xfrm>
            <a:off x="4307425" y="5303775"/>
            <a:ext cx="1228800" cy="1253100"/>
          </a:xfrm>
          <a:prstGeom prst="wedgeRectCallout">
            <a:avLst>
              <a:gd name="adj1" fmla="val -29787"/>
              <a:gd name="adj2" fmla="val -94184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Verify the syntax tree is 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semantically correct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54"/>
          <p:cNvSpPr/>
          <p:nvPr/>
        </p:nvSpPr>
        <p:spPr>
          <a:xfrm>
            <a:off x="5650225" y="5303775"/>
            <a:ext cx="1228800" cy="1253100"/>
          </a:xfrm>
          <a:prstGeom prst="wedgeRectCallout">
            <a:avLst>
              <a:gd name="adj1" fmla="val -30764"/>
              <a:gd name="adj2" fmla="val -92634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Rearrange the code to be 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more efficient 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54"/>
          <p:cNvSpPr/>
          <p:nvPr/>
        </p:nvSpPr>
        <p:spPr>
          <a:xfrm>
            <a:off x="6993025" y="5303775"/>
            <a:ext cx="1564200" cy="1253100"/>
          </a:xfrm>
          <a:prstGeom prst="wedgeRectCallout">
            <a:avLst>
              <a:gd name="adj1" fmla="val -31928"/>
              <a:gd name="adj2" fmla="val -93410"/>
            </a:avLst>
          </a:prstGeom>
          <a:solidFill>
            <a:srgbClr val="FCE5C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Convert the syntax tree to the </a:t>
            </a:r>
            <a:r>
              <a:rPr lang="en-US" sz="14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target language</a:t>
            </a:r>
            <a:endParaRPr sz="14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20" name="Google Shape;220;p54"/>
          <p:cNvGrpSpPr/>
          <p:nvPr/>
        </p:nvGrpSpPr>
        <p:grpSpPr>
          <a:xfrm>
            <a:off x="2435125" y="5303775"/>
            <a:ext cx="1758300" cy="1253100"/>
            <a:chOff x="2435125" y="5303775"/>
            <a:chExt cx="1758300" cy="1253100"/>
          </a:xfrm>
        </p:grpSpPr>
        <p:sp>
          <p:nvSpPr>
            <p:cNvPr id="221" name="Google Shape;221;p54"/>
            <p:cNvSpPr/>
            <p:nvPr/>
          </p:nvSpPr>
          <p:spPr>
            <a:xfrm>
              <a:off x="2435125" y="5303775"/>
              <a:ext cx="1758300" cy="1253100"/>
            </a:xfrm>
            <a:prstGeom prst="wedgeRectCallout">
              <a:avLst>
                <a:gd name="adj1" fmla="val -6182"/>
                <a:gd name="adj2" fmla="val -94184"/>
              </a:avLst>
            </a:prstGeom>
            <a:solidFill>
              <a:srgbClr val="FCE5C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Arrange tokens into </a:t>
              </a:r>
              <a:r>
                <a:rPr lang="en-US" sz="14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syntax</a:t>
              </a: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 </a:t>
              </a:r>
              <a:r>
                <a:rPr lang="en-US" sz="1400" b="1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tree</a:t>
              </a:r>
              <a:r>
                <a:rPr lang="en-US" sz="14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rPr>
                <a:t>:</a:t>
              </a: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2" name="Google Shape;222;p54"/>
            <p:cNvSpPr/>
            <p:nvPr/>
          </p:nvSpPr>
          <p:spPr>
            <a:xfrm>
              <a:off x="2813350" y="5883550"/>
              <a:ext cx="447996" cy="262200"/>
            </a:xfrm>
            <a:prstGeom prst="roundRect">
              <a:avLst>
                <a:gd name="adj" fmla="val 16667"/>
              </a:avLst>
            </a:prstGeom>
            <a:solidFill>
              <a:srgbClr val="6FA8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+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23" name="Google Shape;223;p54"/>
            <p:cNvSpPr/>
            <p:nvPr/>
          </p:nvSpPr>
          <p:spPr>
            <a:xfrm>
              <a:off x="2519475" y="6230050"/>
              <a:ext cx="447996" cy="262200"/>
            </a:xfrm>
            <a:prstGeom prst="roundRect">
              <a:avLst>
                <a:gd name="adj" fmla="val 16667"/>
              </a:avLst>
            </a:prstGeom>
            <a:solidFill>
              <a:srgbClr val="6FA8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x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sp>
          <p:nvSpPr>
            <p:cNvPr id="224" name="Google Shape;224;p54"/>
            <p:cNvSpPr/>
            <p:nvPr/>
          </p:nvSpPr>
          <p:spPr>
            <a:xfrm>
              <a:off x="3098025" y="6230050"/>
              <a:ext cx="447996" cy="262200"/>
            </a:xfrm>
            <a:prstGeom prst="roundRect">
              <a:avLst>
                <a:gd name="adj" fmla="val 16667"/>
              </a:avLst>
            </a:prstGeom>
            <a:solidFill>
              <a:srgbClr val="6FA8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1" i="0" u="none" strike="noStrike" cap="none">
                  <a:solidFill>
                    <a:srgbClr val="FFFFFF"/>
                  </a:solidFill>
                  <a:latin typeface="Courier New"/>
                  <a:ea typeface="Courier New"/>
                  <a:cs typeface="Courier New"/>
                  <a:sym typeface="Courier New"/>
                </a:rPr>
                <a:t>10</a:t>
              </a:r>
              <a:endParaRPr sz="1200" b="1" i="0" u="none" strike="noStrike" cap="none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endParaRPr>
            </a:p>
          </p:txBody>
        </p:sp>
        <p:cxnSp>
          <p:nvCxnSpPr>
            <p:cNvPr id="225" name="Google Shape;225;p54"/>
            <p:cNvCxnSpPr>
              <a:stCxn id="223" idx="0"/>
              <a:endCxn id="222" idx="2"/>
            </p:cNvCxnSpPr>
            <p:nvPr/>
          </p:nvCxnSpPr>
          <p:spPr>
            <a:xfrm rot="10800000" flipH="1">
              <a:off x="2743473" y="6145750"/>
              <a:ext cx="294000" cy="843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26" name="Google Shape;226;p54"/>
            <p:cNvCxnSpPr>
              <a:endCxn id="224" idx="0"/>
            </p:cNvCxnSpPr>
            <p:nvPr/>
          </p:nvCxnSpPr>
          <p:spPr>
            <a:xfrm>
              <a:off x="3004023" y="6145750"/>
              <a:ext cx="318000" cy="84300"/>
            </a:xfrm>
            <a:prstGeom prst="straightConnector1">
              <a:avLst/>
            </a:prstGeom>
            <a:noFill/>
            <a:ln w="19050" cap="flat" cmpd="sng">
              <a:solidFill>
                <a:srgbClr val="666666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227" name="Google Shape;227;p54"/>
          <p:cNvSpPr/>
          <p:nvPr/>
        </p:nvSpPr>
        <p:spPr>
          <a:xfrm>
            <a:off x="240351" y="1234081"/>
            <a:ext cx="3143872" cy="2029275"/>
          </a:xfrm>
          <a:prstGeom prst="rect">
            <a:avLst/>
          </a:prstGeom>
          <a:solidFill>
            <a:srgbClr val="EFEFEF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public int fact(int n)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if (n == 0)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1;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} else {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  return n * fact(n - 1);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  }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rPr>
              <a:t>}</a:t>
            </a:r>
            <a:endParaRPr sz="1400" b="1" i="0" u="none" strike="noStrike" cap="none">
              <a:solidFill>
                <a:schemeClr val="dk1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High-Level Language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54"/>
          <p:cNvSpPr/>
          <p:nvPr/>
        </p:nvSpPr>
        <p:spPr>
          <a:xfrm>
            <a:off x="6026050" y="1357064"/>
            <a:ext cx="2877600" cy="1867897"/>
          </a:xfrm>
          <a:prstGeom prst="rect">
            <a:avLst/>
          </a:prstGeom>
          <a:solidFill>
            <a:srgbClr val="CFE2F3"/>
          </a:solidFill>
          <a:ln>
            <a:noFill/>
          </a:ln>
          <a:effectLst>
            <a:outerShdw blurRad="57150" dist="19050" dir="5400000" algn="bl" rotWithShape="0">
              <a:srgbClr val="000000">
                <a:alpha val="49803"/>
              </a:srgb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(fact)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@R0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M=M+1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@R1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D=A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@ifbranch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</a:rPr>
              <a:t>  D;JEQ</a:t>
            </a:r>
            <a:endParaRPr sz="1400" b="1" i="0" u="none" strike="noStrike" cap="none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Assembly Language</a:t>
            </a:r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40" name="Google Shape;40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Stress and Student Wellness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Investing Time for Self-care and Well-being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Inside the Assembler</a:t>
            </a:r>
            <a:endParaRPr dirty="0">
              <a:solidFill>
                <a:schemeClr val="tx1"/>
              </a:solidFill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Assembler Motivations and Challenges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Parsing, Symbols, Encoding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Compilers and The Software Stack</a:t>
            </a:r>
            <a:endParaRPr dirty="0">
              <a:solidFill>
                <a:schemeClr val="tx1"/>
              </a:solidFill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Steps for Compiling Software</a:t>
            </a:r>
          </a:p>
          <a:p>
            <a:pPr marL="356616" lvl="1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b="1" dirty="0">
                <a:solidFill>
                  <a:srgbClr val="4A2A85"/>
                </a:solidFill>
              </a:rPr>
              <a:t>Hack CPU Logic Example: </a:t>
            </a:r>
            <a:r>
              <a:rPr lang="en-US" b="1" dirty="0" err="1">
                <a:solidFill>
                  <a:srgbClr val="4A2A85"/>
                </a:solidFill>
              </a:rPr>
              <a:t>writeM</a:t>
            </a:r>
            <a:endParaRPr lang="en-US" b="1" dirty="0">
              <a:solidFill>
                <a:srgbClr val="4A2A85"/>
              </a:solidFill>
            </a:endParaRPr>
          </a:p>
          <a:p>
            <a:pPr marL="640080" lvl="1" indent="-283464"/>
            <a:r>
              <a:rPr lang="en-US" b="1" dirty="0">
                <a:solidFill>
                  <a:srgbClr val="4A2A85"/>
                </a:solidFill>
              </a:rPr>
              <a:t>Project 6 CPU Logic Exercise</a:t>
            </a:r>
          </a:p>
        </p:txBody>
      </p:sp>
      <p:sp>
        <p:nvSpPr>
          <p:cNvPr id="41" name="Google Shape;41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6464960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5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 CPU Logic Example: writeM</a:t>
            </a:r>
            <a:endParaRPr/>
          </a:p>
        </p:txBody>
      </p:sp>
      <p:sp>
        <p:nvSpPr>
          <p:cNvPr id="113" name="Google Shape;113;p15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Example: Determine when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writeM</a:t>
            </a:r>
            <a:r>
              <a:rPr lang="en-US" dirty="0"/>
              <a:t> should be set to 1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Step 1: What do we pay attention to?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writeM</a:t>
            </a:r>
            <a:r>
              <a:rPr lang="en-US" dirty="0"/>
              <a:t> is related to whether we write to memory or not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We need to look up the destination bits specification from Chapter 4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114" name="Google Shape;114;p15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34</a:t>
            </a:fld>
            <a:endParaRPr/>
          </a:p>
        </p:txBody>
      </p:sp>
      <p:pic>
        <p:nvPicPr>
          <p:cNvPr id="115" name="Google Shape;115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66175" y="4082649"/>
            <a:ext cx="5787700" cy="24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Hack CPU Logic Example: </a:t>
            </a:r>
            <a:r>
              <a:rPr lang="en-US" dirty="0" err="1"/>
              <a:t>writeM</a:t>
            </a:r>
            <a:endParaRPr dirty="0"/>
          </a:p>
        </p:txBody>
      </p:sp>
      <p:sp>
        <p:nvSpPr>
          <p:cNvPr id="121" name="Google Shape;121;p1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Example: Determine when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writeM</a:t>
            </a:r>
            <a:r>
              <a:rPr lang="en-US" dirty="0"/>
              <a:t> should be set to 1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Step 2: Determine logic for specification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Read the “Destination Specification” section of Chapter 4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Instruction bits:</a:t>
            </a:r>
            <a:br>
              <a:rPr lang="en-US" dirty="0"/>
            </a:br>
            <a:r>
              <a:rPr lang="en-US" b="1" dirty="0">
                <a:highlight>
                  <a:srgbClr val="D9D9D9"/>
                </a:highlight>
                <a:latin typeface="Courier New"/>
                <a:ea typeface="Courier New"/>
                <a:cs typeface="Courier New"/>
                <a:sym typeface="Courier New"/>
              </a:rPr>
              <a:t>1 1 1 a c1 c2 c3 c4 c5 c6 d1 d2 d3 j1 j2 j3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122" name="Google Shape;122;p1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35</a:t>
            </a:fld>
            <a:endParaRPr/>
          </a:p>
        </p:txBody>
      </p:sp>
      <p:pic>
        <p:nvPicPr>
          <p:cNvPr id="123" name="Google Shape;12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66175" y="4193999"/>
            <a:ext cx="5787700" cy="24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 CPU Logic Example: writeM</a:t>
            </a:r>
            <a:endParaRPr/>
          </a:p>
        </p:txBody>
      </p:sp>
      <p:sp>
        <p:nvSpPr>
          <p:cNvPr id="121" name="Google Shape;121;p1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Example: Determine when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writeM</a:t>
            </a:r>
            <a:r>
              <a:rPr lang="en-US" dirty="0"/>
              <a:t> should be set to 1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Step 2: Determine logic for specification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Read the “Destination Specification” section of Chapter 4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Instruction bits:</a:t>
            </a:r>
            <a:br>
              <a:rPr lang="en-US" dirty="0"/>
            </a:br>
            <a:r>
              <a:rPr lang="en-US" b="1" dirty="0">
                <a:highlight>
                  <a:srgbClr val="D9D9D9"/>
                </a:highlight>
                <a:latin typeface="Courier New"/>
                <a:ea typeface="Courier New"/>
                <a:cs typeface="Courier New"/>
                <a:sym typeface="Courier New"/>
              </a:rPr>
              <a:t>1 1 1 a c1 c2 c3 c4 c5 c6 d1 d2 d3 j1 j2 j3</a:t>
            </a: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122" name="Google Shape;122;p1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36</a:t>
            </a:fld>
            <a:endParaRPr/>
          </a:p>
        </p:txBody>
      </p:sp>
      <p:pic>
        <p:nvPicPr>
          <p:cNvPr id="123" name="Google Shape;12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66175" y="4193999"/>
            <a:ext cx="5787700" cy="24096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9E09BDB-0B56-9FA6-D743-F138B028DA4A}"/>
              </a:ext>
            </a:extLst>
          </p:cNvPr>
          <p:cNvSpPr/>
          <p:nvPr/>
        </p:nvSpPr>
        <p:spPr>
          <a:xfrm>
            <a:off x="1787704" y="4798031"/>
            <a:ext cx="5568594" cy="23630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73642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 CPU Logic Example: writeM</a:t>
            </a:r>
            <a:endParaRPr/>
          </a:p>
        </p:txBody>
      </p:sp>
      <p:sp>
        <p:nvSpPr>
          <p:cNvPr id="121" name="Google Shape;121;p1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Example: Determine when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writeM</a:t>
            </a:r>
            <a:r>
              <a:rPr lang="en-US" dirty="0"/>
              <a:t> should be set to 1</a:t>
            </a:r>
            <a:endParaRPr dirty="0"/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Step 2: Determine logic for specification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Read the “Destination Specification” section of Chapter 4</a:t>
            </a:r>
            <a:endParaRPr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Instruction bits:</a:t>
            </a:r>
            <a:br>
              <a:rPr lang="en-US" dirty="0"/>
            </a:br>
            <a:r>
              <a:rPr lang="en-US" b="1" dirty="0">
                <a:highlight>
                  <a:srgbClr val="D9D9D9"/>
                </a:highlight>
                <a:latin typeface="Courier New"/>
                <a:ea typeface="Courier New"/>
                <a:cs typeface="Courier New"/>
                <a:sym typeface="Courier New"/>
              </a:rPr>
              <a:t>1 1 1 a c1 c2 c3 c4 c5 c6 d1 d2 d3 j1 j2 j3</a:t>
            </a:r>
          </a:p>
          <a:p>
            <a:pPr marL="640080" lvl="1" indent="-283464"/>
            <a:r>
              <a:rPr lang="en-US" dirty="0"/>
              <a:t>d3 determines if the output should be written to memory</a:t>
            </a:r>
          </a:p>
          <a:p>
            <a:pPr marL="640080" lvl="1" indent="-283464"/>
            <a:r>
              <a:rPr lang="en-US" dirty="0"/>
              <a:t>Which bit of our instruction is that?</a:t>
            </a:r>
          </a:p>
          <a:p>
            <a:pPr marL="640080" lvl="1" indent="-283464"/>
            <a:r>
              <a:rPr lang="en-US" dirty="0"/>
              <a:t>So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writeM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instruction[3]</a:t>
            </a:r>
            <a:r>
              <a:rPr lang="en-US" dirty="0"/>
              <a:t>?</a:t>
            </a:r>
          </a:p>
          <a:p>
            <a:pPr marL="640080" lvl="1" indent="-283464"/>
            <a:endParaRPr lang="en-US"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122" name="Google Shape;122;p1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37</a:t>
            </a:fld>
            <a:endParaRPr/>
          </a:p>
        </p:txBody>
      </p:sp>
      <p:pic>
        <p:nvPicPr>
          <p:cNvPr id="123" name="Google Shape;123;p16"/>
          <p:cNvPicPr preferRelativeResize="0"/>
          <p:nvPr/>
        </p:nvPicPr>
        <p:blipFill rotWithShape="1">
          <a:blip r:embed="rId3">
            <a:alphaModFix/>
          </a:blip>
          <a:srcRect b="57450"/>
          <a:stretch/>
        </p:blipFill>
        <p:spPr>
          <a:xfrm>
            <a:off x="1666175" y="5303609"/>
            <a:ext cx="5787700" cy="102527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9E09BDB-0B56-9FA6-D743-F138B028DA4A}"/>
              </a:ext>
            </a:extLst>
          </p:cNvPr>
          <p:cNvSpPr/>
          <p:nvPr/>
        </p:nvSpPr>
        <p:spPr>
          <a:xfrm>
            <a:off x="1787704" y="5907641"/>
            <a:ext cx="5568594" cy="23630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272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6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Hack CPU Logic Example: writeM</a:t>
            </a:r>
            <a:endParaRPr/>
          </a:p>
        </p:txBody>
      </p:sp>
      <p:sp>
        <p:nvSpPr>
          <p:cNvPr id="121" name="Google Shape;121;p16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675206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Example: Determine when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writeM</a:t>
            </a:r>
            <a:r>
              <a:rPr lang="en-US" dirty="0"/>
              <a:t> should be set to 1</a:t>
            </a: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endParaRPr lang="en-US"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What’s wrong with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writeM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instruction[3]</a:t>
            </a:r>
            <a:r>
              <a:rPr lang="en-US" dirty="0"/>
              <a:t>?</a:t>
            </a:r>
            <a:endParaRPr dirty="0"/>
          </a:p>
          <a:p>
            <a:pPr marL="640080" lvl="1" indent="-283464"/>
            <a:r>
              <a:rPr lang="en-US" dirty="0"/>
              <a:t>What happens if we have an A-instruction?</a:t>
            </a:r>
          </a:p>
          <a:p>
            <a:pPr marL="640080" lvl="1" indent="-283464"/>
            <a:r>
              <a:rPr lang="en-US" dirty="0"/>
              <a:t>We only write to destinations in the case of a C-instruction</a:t>
            </a:r>
          </a:p>
          <a:p>
            <a:pPr marL="640080" lvl="1" indent="-283464"/>
            <a:r>
              <a:rPr lang="en-US" dirty="0"/>
              <a:t>So,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writeM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C-instruction &amp; instruction[3]</a:t>
            </a:r>
          </a:p>
          <a:p>
            <a:pPr marL="640080" lvl="1" indent="-283464"/>
            <a:r>
              <a:rPr lang="en-US" dirty="0"/>
              <a:t>Certain actions only occur on certain instruction types</a:t>
            </a:r>
          </a:p>
          <a:p>
            <a:pPr marL="640080" lvl="1" indent="-283464"/>
            <a:r>
              <a:rPr lang="en-US" dirty="0"/>
              <a:t>You may have to include a check for instruction type in your logic</a:t>
            </a:r>
          </a:p>
          <a:p>
            <a:pPr marL="356616" lvl="1" indent="0">
              <a:buNone/>
            </a:pPr>
            <a:endParaRPr lang="en-US" dirty="0"/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dirty="0"/>
          </a:p>
          <a:p>
            <a:pPr marL="640080" lvl="1" indent="-12979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122" name="Google Shape;122;p16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38</a:t>
            </a:fld>
            <a:endParaRPr/>
          </a:p>
        </p:txBody>
      </p:sp>
      <p:pic>
        <p:nvPicPr>
          <p:cNvPr id="123" name="Google Shape;123;p16"/>
          <p:cNvPicPr preferRelativeResize="0"/>
          <p:nvPr/>
        </p:nvPicPr>
        <p:blipFill rotWithShape="1">
          <a:blip r:embed="rId3">
            <a:alphaModFix/>
          </a:blip>
          <a:srcRect b="57450"/>
          <a:stretch/>
        </p:blipFill>
        <p:spPr>
          <a:xfrm>
            <a:off x="1666175" y="5303609"/>
            <a:ext cx="5787700" cy="102527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9E09BDB-0B56-9FA6-D743-F138B028DA4A}"/>
              </a:ext>
            </a:extLst>
          </p:cNvPr>
          <p:cNvSpPr/>
          <p:nvPr/>
        </p:nvSpPr>
        <p:spPr>
          <a:xfrm>
            <a:off x="1787704" y="5907641"/>
            <a:ext cx="5568594" cy="23630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727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7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Hack CPU Implementation: Logic Sub Chips</a:t>
            </a:r>
            <a:endParaRPr dirty="0"/>
          </a:p>
        </p:txBody>
      </p:sp>
      <p:sp>
        <p:nvSpPr>
          <p:cNvPr id="129" name="Google Shape;129;p17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We provide three sub chips and tests that implement the control logic for the A Register, D Register, and PC</a:t>
            </a:r>
            <a:endParaRPr dirty="0"/>
          </a:p>
          <a:p>
            <a:pPr marL="804672" lvl="1" indent="-347472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LoadAReg</a:t>
            </a:r>
            <a:r>
              <a:rPr lang="en-US" dirty="0"/>
              <a:t> contains logic for loading the A Register</a:t>
            </a:r>
            <a:endParaRPr dirty="0"/>
          </a:p>
          <a:p>
            <a:pPr marL="804672" lvl="1" indent="-347472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LoadDReg</a:t>
            </a:r>
            <a:r>
              <a:rPr lang="en-US" dirty="0"/>
              <a:t> contains logic for loading the D Register</a:t>
            </a:r>
            <a:endParaRPr dirty="0"/>
          </a:p>
          <a:p>
            <a:pPr marL="804672" lvl="1" indent="-347472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 err="1">
                <a:latin typeface="Courier New"/>
                <a:ea typeface="Courier New"/>
                <a:cs typeface="Courier New"/>
                <a:sym typeface="Courier New"/>
              </a:rPr>
              <a:t>JumpLogic</a:t>
            </a:r>
            <a:r>
              <a:rPr lang="en-US" dirty="0"/>
              <a:t> contains logic for determining if the PC should load, jump, or increment</a:t>
            </a:r>
            <a:endParaRPr dirty="0"/>
          </a:p>
          <a:p>
            <a:pPr marL="804672" lvl="1" indent="-193802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dirty="0"/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Char char="❖"/>
            </a:pPr>
            <a:r>
              <a:rPr lang="en-US" dirty="0"/>
              <a:t>Implement and test these first, then use them in your CPU implementation</a:t>
            </a:r>
            <a:endParaRPr dirty="0"/>
          </a:p>
          <a:p>
            <a:pPr marL="804672" lvl="1" indent="-347472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Intended to help you narrow the scope of bugs</a:t>
            </a:r>
            <a:endParaRPr dirty="0"/>
          </a:p>
        </p:txBody>
      </p:sp>
      <p:sp>
        <p:nvSpPr>
          <p:cNvPr id="130" name="Google Shape;130;p17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39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Stigma and Seeking Help</a:t>
            </a:r>
            <a:endParaRPr dirty="0"/>
          </a:p>
        </p:txBody>
      </p:sp>
      <p:sp>
        <p:nvSpPr>
          <p:cNvPr id="40" name="Google Shape;40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Asking for help can be challenging and take humility</a:t>
            </a:r>
          </a:p>
          <a:p>
            <a:pPr marL="804672" lvl="1" indent="-347472">
              <a:spcBef>
                <a:spcPts val="440"/>
              </a:spcBef>
              <a:buSzPts val="2080"/>
              <a:buFont typeface="Noto Sans Symbols"/>
              <a:buChar char="❖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However, seeking is an important step for self-care and helping us perform better academically</a:t>
            </a:r>
          </a:p>
          <a:p>
            <a:pPr marL="804672" lvl="1" indent="-347472">
              <a:spcBef>
                <a:spcPts val="440"/>
              </a:spcBef>
              <a:buSzPts val="2080"/>
              <a:buFont typeface="Noto Sans Symbols"/>
              <a:buChar char="❖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94% of UW students </a:t>
            </a:r>
            <a:r>
              <a:rPr lang="en-US" b="1" dirty="0">
                <a:solidFill>
                  <a:schemeClr val="tx1"/>
                </a:solidFill>
              </a:rPr>
              <a:t>disagreed</a:t>
            </a:r>
            <a:r>
              <a:rPr lang="en-US" dirty="0">
                <a:solidFill>
                  <a:schemeClr val="tx1"/>
                </a:solidFill>
              </a:rPr>
              <a:t> with the statement, “I would think less of someone who has received mental health treatment.” (UW Healthy Minds Survey, 2017)</a:t>
            </a:r>
          </a:p>
        </p:txBody>
      </p:sp>
      <p:sp>
        <p:nvSpPr>
          <p:cNvPr id="41" name="Google Shape;41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  <p:pic>
        <p:nvPicPr>
          <p:cNvPr id="3074" name="Picture 2" descr="Resources - The Secret Life of Georgia">
            <a:extLst>
              <a:ext uri="{FF2B5EF4-FFF2-40B4-BE49-F238E27FC236}">
                <a16:creationId xmlns:a16="http://schemas.microsoft.com/office/drawing/2014/main" id="{0D3CCA4C-F16B-F554-0855-F1A7D924D80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743" b="22433"/>
          <a:stretch/>
        </p:blipFill>
        <p:spPr bwMode="auto">
          <a:xfrm>
            <a:off x="2276669" y="5315470"/>
            <a:ext cx="4590662" cy="1350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625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Google Shape;538;p70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Post-Lecture 13 Reminders</a:t>
            </a:r>
            <a:endParaRPr dirty="0"/>
          </a:p>
        </p:txBody>
      </p:sp>
      <p:sp>
        <p:nvSpPr>
          <p:cNvPr id="539" name="Google Shape;539;p70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/>
              <a:t>Midterm will be graded by this Thursday (2/16)</a:t>
            </a:r>
          </a:p>
          <a:p>
            <a:pPr marL="356616" lvl="1" indent="0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None/>
            </a:pPr>
            <a:endParaRPr lang="en-US" b="1"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b="1" dirty="0">
                <a:solidFill>
                  <a:schemeClr val="tx1"/>
                </a:solidFill>
              </a:rPr>
              <a:t>Project 6: Mock Exam Problem &amp; Building a Computer due this Thursday (2/16) at 11:59pm</a:t>
            </a:r>
          </a:p>
          <a:p>
            <a:pPr marL="347472" lvl="0" indent="-347472"/>
            <a:endParaRPr lang="en-US" dirty="0"/>
          </a:p>
          <a:p>
            <a:pPr marL="347472" lvl="0" indent="-347472"/>
            <a:r>
              <a:rPr lang="en-US" dirty="0"/>
              <a:t>Eric has office hours after class in CSE2 153</a:t>
            </a:r>
            <a:endParaRPr lang="en-US" dirty="0">
              <a:solidFill>
                <a:schemeClr val="tx1"/>
              </a:solidFill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/>
              <a:t>Feel free to post your questions on the Ed board as well</a:t>
            </a:r>
            <a:endParaRPr dirty="0"/>
          </a:p>
          <a:p>
            <a:pPr marL="347472" lvl="0" indent="-21539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None/>
            </a:pPr>
            <a:endParaRPr dirty="0"/>
          </a:p>
        </p:txBody>
      </p:sp>
      <p:sp>
        <p:nvSpPr>
          <p:cNvPr id="540" name="Google Shape;540;p70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40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Student Wellness Discussion</a:t>
            </a:r>
            <a:endParaRPr dirty="0"/>
          </a:p>
        </p:txBody>
      </p:sp>
      <p:sp>
        <p:nvSpPr>
          <p:cNvPr id="40" name="Google Shape;40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r>
              <a:rPr lang="en-US" dirty="0">
                <a:solidFill>
                  <a:schemeClr val="tx1"/>
                </a:solidFill>
              </a:rPr>
              <a:t>In groups, discuss the following questions:</a:t>
            </a:r>
          </a:p>
          <a:p>
            <a:pPr marL="0" lvl="0" indent="0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What is your typical response for when life circumstances becomes stressful?</a:t>
            </a:r>
          </a:p>
          <a:p>
            <a:pPr marL="804672" lvl="1" indent="-347472">
              <a:spcBef>
                <a:spcPts val="440"/>
              </a:spcBef>
              <a:buSzPts val="2080"/>
              <a:buFont typeface="Noto Sans Symbols"/>
              <a:buChar char="❖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What are some strategies you can utilize for managing stress?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What actionable steps can you take to foster your own well-being? What are some SMART goals you can set?</a:t>
            </a:r>
          </a:p>
        </p:txBody>
      </p:sp>
      <p:sp>
        <p:nvSpPr>
          <p:cNvPr id="41" name="Google Shape;41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  <p:pic>
        <p:nvPicPr>
          <p:cNvPr id="4098" name="Picture 2" descr="Stress Level Reduced With Problem And Pressure Solving Tiny Persons Concept  Tired From Frustration Employee In Job Stock Illustration - Download Image  Now - iStock">
            <a:extLst>
              <a:ext uri="{FF2B5EF4-FFF2-40B4-BE49-F238E27FC236}">
                <a16:creationId xmlns:a16="http://schemas.microsoft.com/office/drawing/2014/main" id="{3DC43AA4-C6C2-E222-A47D-477D976DA9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2571" y="260100"/>
            <a:ext cx="2801429" cy="212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7436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Strategies for Managing Stress</a:t>
            </a:r>
            <a:endParaRPr dirty="0"/>
          </a:p>
        </p:txBody>
      </p:sp>
      <p:sp>
        <p:nvSpPr>
          <p:cNvPr id="40" name="Google Shape;40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457200"/>
            <a:r>
              <a:rPr lang="en-US" dirty="0">
                <a:solidFill>
                  <a:schemeClr val="tx1"/>
                </a:solidFill>
              </a:rPr>
              <a:t>Set aside time for leisure time to do something you enjoy (e.g., reading, knitting, gaming, completing a puzzle, etc.)</a:t>
            </a:r>
          </a:p>
          <a:p>
            <a:pPr lvl="1" indent="-457200"/>
            <a:endParaRPr lang="en-US" dirty="0">
              <a:solidFill>
                <a:schemeClr val="tx1"/>
              </a:solidFill>
            </a:endParaRPr>
          </a:p>
          <a:p>
            <a:pPr indent="-457200"/>
            <a:r>
              <a:rPr lang="en-US" dirty="0">
                <a:solidFill>
                  <a:schemeClr val="tx1"/>
                </a:solidFill>
              </a:rPr>
              <a:t>Take care of your body by eating healthily, exercising regularly, getting enough sleep, etc.</a:t>
            </a:r>
          </a:p>
          <a:p>
            <a:pPr lvl="1" indent="-457200"/>
            <a:endParaRPr lang="en-US" dirty="0">
              <a:solidFill>
                <a:schemeClr val="tx1"/>
              </a:solidFill>
            </a:endParaRPr>
          </a:p>
          <a:p>
            <a:pPr indent="-457200"/>
            <a:r>
              <a:rPr lang="en-US" dirty="0">
                <a:solidFill>
                  <a:schemeClr val="tx1"/>
                </a:solidFill>
              </a:rPr>
              <a:t>Write down all the things in your mind that is causing the stress you are experiencing</a:t>
            </a:r>
          </a:p>
          <a:p>
            <a:pPr lvl="1" indent="-457200"/>
            <a:endParaRPr lang="en-US" dirty="0">
              <a:solidFill>
                <a:schemeClr val="tx1"/>
              </a:solidFill>
            </a:endParaRPr>
          </a:p>
          <a:p>
            <a:pPr indent="-457200"/>
            <a:r>
              <a:rPr lang="en-US" dirty="0">
                <a:solidFill>
                  <a:schemeClr val="tx1"/>
                </a:solidFill>
              </a:rPr>
              <a:t>Take the time to connect with people 1:1 or with a community and share about your life</a:t>
            </a:r>
          </a:p>
          <a:p>
            <a:pPr indent="-457200"/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1" name="Google Shape;41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85700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Looking Out for One Another</a:t>
            </a:r>
            <a:endParaRPr dirty="0"/>
          </a:p>
        </p:txBody>
      </p:sp>
      <p:sp>
        <p:nvSpPr>
          <p:cNvPr id="40" name="Google Shape;40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457200"/>
            <a:r>
              <a:rPr lang="en-US" dirty="0">
                <a:solidFill>
                  <a:schemeClr val="tx1"/>
                </a:solidFill>
              </a:rPr>
              <a:t>Promote a climate of care and inclusion among your peers in the UW and Allen School</a:t>
            </a:r>
          </a:p>
          <a:p>
            <a:pPr lvl="1" indent="-457200"/>
            <a:endParaRPr lang="en-US" dirty="0">
              <a:solidFill>
                <a:schemeClr val="tx1"/>
              </a:solidFill>
            </a:endParaRPr>
          </a:p>
          <a:p>
            <a:pPr indent="-457200"/>
            <a:r>
              <a:rPr lang="en-US" dirty="0">
                <a:solidFill>
                  <a:schemeClr val="tx1"/>
                </a:solidFill>
              </a:rPr>
              <a:t>Look for warning signs (unusual moods, relationship dynamics, academic patterns, suicidal thoughts)</a:t>
            </a:r>
          </a:p>
          <a:p>
            <a:pPr lvl="1" indent="-457200"/>
            <a:endParaRPr lang="en-US" dirty="0">
              <a:solidFill>
                <a:schemeClr val="tx1"/>
              </a:solidFill>
            </a:endParaRPr>
          </a:p>
          <a:p>
            <a:pPr indent="-457200"/>
            <a:r>
              <a:rPr lang="en-US" dirty="0">
                <a:solidFill>
                  <a:schemeClr val="tx1"/>
                </a:solidFill>
              </a:rPr>
              <a:t>Express concern for your peers and let them know that you are there for them</a:t>
            </a:r>
          </a:p>
          <a:p>
            <a:pPr lvl="1" indent="-457200"/>
            <a:endParaRPr lang="en-US" dirty="0">
              <a:solidFill>
                <a:schemeClr val="tx1"/>
              </a:solidFill>
            </a:endParaRPr>
          </a:p>
          <a:p>
            <a:pPr indent="-457200"/>
            <a:r>
              <a:rPr lang="en-US" dirty="0">
                <a:solidFill>
                  <a:schemeClr val="tx1"/>
                </a:solidFill>
              </a:rPr>
              <a:t>Point them to resources for seeking additional help</a:t>
            </a:r>
          </a:p>
        </p:txBody>
      </p:sp>
      <p:sp>
        <p:nvSpPr>
          <p:cNvPr id="41" name="Google Shape;41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74171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Resources for Seeking Additional Help</a:t>
            </a:r>
            <a:endParaRPr dirty="0"/>
          </a:p>
        </p:txBody>
      </p:sp>
      <p:sp>
        <p:nvSpPr>
          <p:cNvPr id="40" name="Google Shape;40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indent="-457200"/>
            <a:r>
              <a:rPr lang="en-US" dirty="0">
                <a:solidFill>
                  <a:schemeClr val="tx1"/>
                </a:solidFill>
              </a:rPr>
              <a:t>If depression, anxiety, or thoughts about suicide become a pattern, be proactive about reaching out for help</a:t>
            </a:r>
          </a:p>
          <a:p>
            <a:pPr lvl="1" indent="-457200"/>
            <a:endParaRPr lang="en-US" dirty="0">
              <a:solidFill>
                <a:schemeClr val="tx1"/>
              </a:solidFill>
            </a:endParaRPr>
          </a:p>
          <a:p>
            <a:pPr indent="-457200"/>
            <a:r>
              <a:rPr lang="en-US" dirty="0">
                <a:solidFill>
                  <a:schemeClr val="tx1"/>
                </a:solidFill>
              </a:rPr>
              <a:t>Several resources available from both UW and within the Allen School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UW resources include SAFECAMPUS, UW Counseling Center, etc.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See the CSE 390B Resources page for more</a:t>
            </a:r>
          </a:p>
          <a:p>
            <a:pPr indent="-457200"/>
            <a:endParaRPr lang="en-US" dirty="0">
              <a:solidFill>
                <a:schemeClr val="tx1"/>
              </a:solidFill>
            </a:endParaRPr>
          </a:p>
          <a:p>
            <a:pPr indent="-45720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1" name="Google Shape;41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44B491E-87EA-3225-3376-35C712B18E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2086" y="4630781"/>
            <a:ext cx="7772400" cy="205853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6BAE949-1C88-9ADB-FDB7-D20619A06FA7}"/>
              </a:ext>
            </a:extLst>
          </p:cNvPr>
          <p:cNvSpPr txBox="1"/>
          <p:nvPr/>
        </p:nvSpPr>
        <p:spPr>
          <a:xfrm>
            <a:off x="585618" y="6567518"/>
            <a:ext cx="588498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261C3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https://courses.cs.washington.edu/courses/cse390b/23wi/resources.html</a:t>
            </a:r>
            <a:endParaRPr lang="en-US" dirty="0">
              <a:solidFill>
                <a:srgbClr val="0261C3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23025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4"/>
          <p:cNvSpPr txBox="1"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Lecture Outline</a:t>
            </a:r>
            <a:endParaRPr/>
          </a:p>
        </p:txBody>
      </p:sp>
      <p:sp>
        <p:nvSpPr>
          <p:cNvPr id="40" name="Google Shape;40;p4"/>
          <p:cNvSpPr txBox="1">
            <a:spLocks noGrp="1"/>
          </p:cNvSpPr>
          <p:nvPr>
            <p:ph type="body" idx="1"/>
          </p:nvPr>
        </p:nvSpPr>
        <p:spPr>
          <a:xfrm>
            <a:off x="396875" y="1362075"/>
            <a:ext cx="8366125" cy="497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Stress and Student Wellness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Investing Time for Self-care and Well-being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b="1" dirty="0">
                <a:solidFill>
                  <a:srgbClr val="4A2A85"/>
                </a:solidFill>
              </a:rPr>
              <a:t>Inside the Assembler</a:t>
            </a:r>
            <a:endParaRPr b="1" dirty="0">
              <a:solidFill>
                <a:srgbClr val="4A2A85"/>
              </a:solidFill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4A2A85"/>
                </a:solidFill>
              </a:rPr>
              <a:t>Assembler Motivations and Challenges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b="1" dirty="0">
                <a:solidFill>
                  <a:srgbClr val="4A2A85"/>
                </a:solidFill>
              </a:rPr>
              <a:t>Parsing, Symbols, Encoding</a:t>
            </a: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endParaRPr dirty="0">
              <a:solidFill>
                <a:schemeClr val="tx1"/>
              </a:solidFill>
            </a:endParaRPr>
          </a:p>
          <a:p>
            <a:pPr marL="347472" lvl="0" indent="-347472" algn="l" rtl="0">
              <a:lnSpc>
                <a:spcPct val="110000"/>
              </a:lnSpc>
              <a:spcBef>
                <a:spcPts val="440"/>
              </a:spcBef>
              <a:spcAft>
                <a:spcPts val="0"/>
              </a:spcAft>
              <a:buSzPts val="2080"/>
              <a:buFont typeface="Noto Sans Symbols"/>
              <a:buChar char="❖"/>
            </a:pPr>
            <a:r>
              <a:rPr lang="en-US" dirty="0">
                <a:solidFill>
                  <a:schemeClr val="tx1"/>
                </a:solidFill>
              </a:rPr>
              <a:t>Compilers and The Software Stack</a:t>
            </a:r>
            <a:endParaRPr dirty="0">
              <a:solidFill>
                <a:schemeClr val="tx1"/>
              </a:solidFill>
            </a:endParaRPr>
          </a:p>
          <a:p>
            <a:pPr marL="640080" lvl="1" indent="-283464" algn="l" rtl="0">
              <a:lnSpc>
                <a:spcPct val="110000"/>
              </a:lnSpc>
              <a:spcBef>
                <a:spcPts val="24"/>
              </a:spcBef>
              <a:spcAft>
                <a:spcPts val="0"/>
              </a:spcAft>
              <a:buSzPts val="2420"/>
              <a:buChar char="▪"/>
            </a:pPr>
            <a:r>
              <a:rPr lang="en-US" dirty="0">
                <a:solidFill>
                  <a:schemeClr val="tx1"/>
                </a:solidFill>
              </a:rPr>
              <a:t>Steps for Compiling Software</a:t>
            </a:r>
          </a:p>
          <a:p>
            <a:pPr marL="356616" lvl="1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347472" lvl="0" indent="-347472"/>
            <a:r>
              <a:rPr lang="en-US" dirty="0">
                <a:solidFill>
                  <a:schemeClr val="tx1"/>
                </a:solidFill>
              </a:rPr>
              <a:t>Hack CPU Logic Example: </a:t>
            </a:r>
            <a:r>
              <a:rPr lang="en-US" dirty="0" err="1">
                <a:solidFill>
                  <a:schemeClr val="tx1"/>
                </a:solidFill>
              </a:rPr>
              <a:t>writeM</a:t>
            </a:r>
            <a:endParaRPr lang="en-US" dirty="0">
              <a:solidFill>
                <a:schemeClr val="tx1"/>
              </a:solidFill>
            </a:endParaRPr>
          </a:p>
          <a:p>
            <a:pPr marL="640080" lvl="1" indent="-283464"/>
            <a:r>
              <a:rPr lang="en-US" dirty="0">
                <a:solidFill>
                  <a:schemeClr val="tx1"/>
                </a:solidFill>
              </a:rPr>
              <a:t>Project 6 CPU Logic Exercise</a:t>
            </a:r>
          </a:p>
        </p:txBody>
      </p:sp>
      <p:sp>
        <p:nvSpPr>
          <p:cNvPr id="41" name="Google Shape;41;p4"/>
          <p:cNvSpPr txBox="1">
            <a:spLocks noGrp="1"/>
          </p:cNvSpPr>
          <p:nvPr>
            <p:ph type="sldNum" idx="12"/>
          </p:nvPr>
        </p:nvSpPr>
        <p:spPr>
          <a:xfrm>
            <a:off x="8534400" y="649224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91590359"/>
      </p:ext>
    </p:extLst>
  </p:cSld>
  <p:clrMapOvr>
    <a:masterClrMapping/>
  </p:clrMapOvr>
</p:sld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2466</Words>
  <Application>Microsoft Macintosh PowerPoint</Application>
  <PresentationFormat>On-screen Show (4:3)</PresentationFormat>
  <Paragraphs>630</Paragraphs>
  <Slides>40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40</vt:i4>
      </vt:variant>
    </vt:vector>
  </HeadingPairs>
  <TitlesOfParts>
    <vt:vector size="50" baseType="lpstr">
      <vt:lpstr>Noto Sans Symbols</vt:lpstr>
      <vt:lpstr>Arial</vt:lpstr>
      <vt:lpstr>Arial Narrow</vt:lpstr>
      <vt:lpstr>Calibri</vt:lpstr>
      <vt:lpstr>Calibri Light</vt:lpstr>
      <vt:lpstr>Consolas</vt:lpstr>
      <vt:lpstr>Courier New</vt:lpstr>
      <vt:lpstr>Times New Roman</vt:lpstr>
      <vt:lpstr>UWTheme-333-Sp18</vt:lpstr>
      <vt:lpstr>Custom Design</vt:lpstr>
      <vt:lpstr>Student Wellness &amp; The Assembler </vt:lpstr>
      <vt:lpstr>Lecture Outline</vt:lpstr>
      <vt:lpstr>Stress and Student Wellness</vt:lpstr>
      <vt:lpstr>Stigma and Seeking Help</vt:lpstr>
      <vt:lpstr>Student Wellness Discussion</vt:lpstr>
      <vt:lpstr>Strategies for Managing Stress</vt:lpstr>
      <vt:lpstr>Looking Out for One Another</vt:lpstr>
      <vt:lpstr>Resources for Seeking Additional Help</vt:lpstr>
      <vt:lpstr>Lecture Outline</vt:lpstr>
      <vt:lpstr>Producing Machine Code</vt:lpstr>
      <vt:lpstr>The Assembler’s Job</vt:lpstr>
      <vt:lpstr>The Assembler’s Job</vt:lpstr>
      <vt:lpstr>Difficulties for the Assembler</vt:lpstr>
      <vt:lpstr>Difficulties for the Assembler</vt:lpstr>
      <vt:lpstr>Bells and Whistles… Why Bother?</vt:lpstr>
      <vt:lpstr>Bells and Whistles… Why Bother?</vt:lpstr>
      <vt:lpstr>Parsing</vt:lpstr>
      <vt:lpstr>Symbols: Labels</vt:lpstr>
      <vt:lpstr>Symbols: Labels</vt:lpstr>
      <vt:lpstr>Symbols: Labels</vt:lpstr>
      <vt:lpstr>Symbols: Labels</vt:lpstr>
      <vt:lpstr>Lecture Outline</vt:lpstr>
      <vt:lpstr>Roadmap</vt:lpstr>
      <vt:lpstr>Roadmap</vt:lpstr>
      <vt:lpstr>Roadmap</vt:lpstr>
      <vt:lpstr>Roadmap</vt:lpstr>
      <vt:lpstr>Software Overview</vt:lpstr>
      <vt:lpstr>Software Overview</vt:lpstr>
      <vt:lpstr>The Compiler: Goal</vt:lpstr>
      <vt:lpstr>The Compiler: Goal</vt:lpstr>
      <vt:lpstr>The Compiler: Goal</vt:lpstr>
      <vt:lpstr>The Compiler: Implementation</vt:lpstr>
      <vt:lpstr>Lecture Outline</vt:lpstr>
      <vt:lpstr>Hack CPU Logic Example: writeM</vt:lpstr>
      <vt:lpstr>Hack CPU Logic Example: writeM</vt:lpstr>
      <vt:lpstr>Hack CPU Logic Example: writeM</vt:lpstr>
      <vt:lpstr>Hack CPU Logic Example: writeM</vt:lpstr>
      <vt:lpstr>Hack CPU Logic Example: writeM</vt:lpstr>
      <vt:lpstr>Hack CPU Implementation: Logic Sub Chips</vt:lpstr>
      <vt:lpstr>Post-Lecture 13 Reminders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Assembler &amp; Operating Systems </dc:title>
  <dc:creator>Aaron Johnston</dc:creator>
  <cp:lastModifiedBy>Eric Fan</cp:lastModifiedBy>
  <cp:revision>112</cp:revision>
  <dcterms:created xsi:type="dcterms:W3CDTF">2018-03-28T08:00:24Z</dcterms:created>
  <dcterms:modified xsi:type="dcterms:W3CDTF">2023-02-13T20:43:26Z</dcterms:modified>
</cp:coreProperties>
</file>